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62"/>
  </p:notesMasterIdLst>
  <p:sldIdLst>
    <p:sldId id="271" r:id="rId3"/>
    <p:sldId id="301" r:id="rId4"/>
    <p:sldId id="275" r:id="rId5"/>
    <p:sldId id="303" r:id="rId6"/>
    <p:sldId id="302" r:id="rId7"/>
    <p:sldId id="297" r:id="rId8"/>
    <p:sldId id="349" r:id="rId9"/>
    <p:sldId id="353" r:id="rId10"/>
    <p:sldId id="360" r:id="rId11"/>
    <p:sldId id="314" r:id="rId12"/>
    <p:sldId id="308" r:id="rId13"/>
    <p:sldId id="310" r:id="rId14"/>
    <p:sldId id="311" r:id="rId15"/>
    <p:sldId id="312" r:id="rId16"/>
    <p:sldId id="313" r:id="rId17"/>
    <p:sldId id="317" r:id="rId18"/>
    <p:sldId id="304" r:id="rId19"/>
    <p:sldId id="315" r:id="rId20"/>
    <p:sldId id="319" r:id="rId21"/>
    <p:sldId id="320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21" r:id="rId31"/>
    <p:sldId id="273" r:id="rId32"/>
    <p:sldId id="331" r:id="rId33"/>
    <p:sldId id="333" r:id="rId34"/>
    <p:sldId id="330" r:id="rId35"/>
    <p:sldId id="334" r:id="rId36"/>
    <p:sldId id="335" r:id="rId37"/>
    <p:sldId id="336" r:id="rId38"/>
    <p:sldId id="337" r:id="rId39"/>
    <p:sldId id="266" r:id="rId40"/>
    <p:sldId id="339" r:id="rId41"/>
    <p:sldId id="340" r:id="rId42"/>
    <p:sldId id="342" r:id="rId43"/>
    <p:sldId id="296" r:id="rId44"/>
    <p:sldId id="344" r:id="rId45"/>
    <p:sldId id="346" r:id="rId46"/>
    <p:sldId id="348" r:id="rId47"/>
    <p:sldId id="267" r:id="rId48"/>
    <p:sldId id="352" r:id="rId49"/>
    <p:sldId id="300" r:id="rId50"/>
    <p:sldId id="357" r:id="rId51"/>
    <p:sldId id="354" r:id="rId52"/>
    <p:sldId id="350" r:id="rId53"/>
    <p:sldId id="351" r:id="rId54"/>
    <p:sldId id="362" r:id="rId55"/>
    <p:sldId id="347" r:id="rId56"/>
    <p:sldId id="356" r:id="rId57"/>
    <p:sldId id="355" r:id="rId58"/>
    <p:sldId id="361" r:id="rId59"/>
    <p:sldId id="359" r:id="rId60"/>
    <p:sldId id="358" r:id="rId61"/>
  </p:sldIdLst>
  <p:sldSz cx="9144000" cy="6858000" type="screen4x3"/>
  <p:notesSz cx="6858000" cy="9144000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660"/>
    <a:srgbClr val="E1E000"/>
    <a:srgbClr val="E95F13"/>
    <a:srgbClr val="DA005E"/>
    <a:srgbClr val="41A62A"/>
    <a:srgbClr val="00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4" autoAdjust="0"/>
    <p:restoredTop sz="83108" autoAdjust="0"/>
  </p:normalViewPr>
  <p:slideViewPr>
    <p:cSldViewPr snapToGrid="0" showGuides="1">
      <p:cViewPr varScale="1">
        <p:scale>
          <a:sx n="75" d="100"/>
          <a:sy n="75" d="100"/>
        </p:scale>
        <p:origin x="1068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BAAE3-47BF-41B1-9814-D9CE1BBDEFF1}" type="datetimeFigureOut">
              <a:rPr lang="sv-SE" smtClean="0"/>
              <a:t>2020-06-29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7CF4E-11F0-44DE-B1E6-28D684B0E91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246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6FC75-0EA0-45AA-9243-5CE8FEBE4BB0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9633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huvud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sv-SE" smtClean="0"/>
              <a:t>Ledarutbildning INTRO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5463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4143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7672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sv-S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1EB55-743F-7C45-9E07-1386B8FFEBF6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36288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31253"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1EB55-743F-7C45-9E07-1386B8FFEBF6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8515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3476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1EB55-743F-7C45-9E07-1386B8FFEBF6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276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8669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7904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6FC75-0EA0-45AA-9243-5CE8FEBE4BB0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6795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2394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4865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87217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sidhuvud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sv-SE" smtClean="0"/>
              <a:t>Ledarutbildning INTRO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7185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78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677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F901C7-2505-48C0-9556-8093EB2DA0D3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9639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6FC75-0EA0-45AA-9243-5CE8FEBE4BB0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2317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18089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64783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2286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9278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6FC75-0EA0-45AA-9243-5CE8FEBE4BB0}" type="slidenum">
              <a:rPr lang="sv-SE" smtClean="0"/>
              <a:t>59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5640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26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0928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390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5919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6217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7CF4E-11F0-44DE-B1E6-28D684B0E91C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2233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7">
            <a:extLst>
              <a:ext uri="{FF2B5EF4-FFF2-40B4-BE49-F238E27FC236}">
                <a16:creationId xmlns:a16="http://schemas.microsoft.com/office/drawing/2014/main" xmlns="" id="{E0006627-AD41-9F40-9F46-9D28F53FF6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51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8">
            <a:extLst>
              <a:ext uri="{FF2B5EF4-FFF2-40B4-BE49-F238E27FC236}">
                <a16:creationId xmlns:a16="http://schemas.microsoft.com/office/drawing/2014/main" xmlns="" id="{E283B4DD-56E8-8447-87C9-88DDB6041B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4310063"/>
            <a:ext cx="66198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56778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+3bild+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rubrik 1"/>
          <p:cNvSpPr>
            <a:spLocks noGrp="1"/>
          </p:cNvSpPr>
          <p:nvPr>
            <p:ph type="title"/>
          </p:nvPr>
        </p:nvSpPr>
        <p:spPr>
          <a:xfrm>
            <a:off x="848746" y="1231200"/>
            <a:ext cx="7520553" cy="97719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sv-SE" dirty="0" smtClean="0"/>
              <a:t>Långa rubriker på flera rader än en ser ut så här</a:t>
            </a:r>
            <a:endParaRPr lang="sv-SE" dirty="0"/>
          </a:p>
        </p:txBody>
      </p:sp>
      <p:sp>
        <p:nvSpPr>
          <p:cNvPr id="15" name="Platshållare för bild 6"/>
          <p:cNvSpPr>
            <a:spLocks noGrp="1"/>
          </p:cNvSpPr>
          <p:nvPr>
            <p:ph type="pic" sz="quarter" idx="15"/>
          </p:nvPr>
        </p:nvSpPr>
        <p:spPr>
          <a:xfrm>
            <a:off x="347133" y="2587434"/>
            <a:ext cx="2738967" cy="1819466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16" name="Underrubrik 2"/>
          <p:cNvSpPr>
            <a:spLocks noGrp="1"/>
          </p:cNvSpPr>
          <p:nvPr>
            <p:ph type="subTitle" idx="1"/>
          </p:nvPr>
        </p:nvSpPr>
        <p:spPr>
          <a:xfrm>
            <a:off x="869436" y="4686300"/>
            <a:ext cx="6531201" cy="17094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6"/>
          </p:nvPr>
        </p:nvSpPr>
        <p:spPr>
          <a:xfrm>
            <a:off x="3216548" y="2587434"/>
            <a:ext cx="2738967" cy="1819466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sv-SE"/>
          </a:p>
        </p:txBody>
      </p:sp>
      <p:sp>
        <p:nvSpPr>
          <p:cNvPr id="8" name="Platshållare för bild 6"/>
          <p:cNvSpPr>
            <a:spLocks noGrp="1"/>
          </p:cNvSpPr>
          <p:nvPr>
            <p:ph type="pic" sz="quarter" idx="17"/>
          </p:nvPr>
        </p:nvSpPr>
        <p:spPr>
          <a:xfrm>
            <a:off x="6074048" y="2587434"/>
            <a:ext cx="2738967" cy="1819466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2431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+tex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48748" y="1231200"/>
            <a:ext cx="4802754" cy="1052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56737" y="2546300"/>
            <a:ext cx="4794764" cy="37851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Klicka här för att ändra format på underrubrik i bakgrunden</a:t>
            </a:r>
          </a:p>
        </p:txBody>
      </p:sp>
      <p:sp>
        <p:nvSpPr>
          <p:cNvPr id="5" name="Platshållare för bild 4"/>
          <p:cNvSpPr>
            <a:spLocks noGrp="1"/>
          </p:cNvSpPr>
          <p:nvPr>
            <p:ph type="pic" sz="quarter" idx="10"/>
          </p:nvPr>
        </p:nvSpPr>
        <p:spPr>
          <a:xfrm>
            <a:off x="5803901" y="285750"/>
            <a:ext cx="3064218" cy="1991952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4" name="textruta 3"/>
          <p:cNvSpPr txBox="1"/>
          <p:nvPr userDrawn="1"/>
        </p:nvSpPr>
        <p:spPr>
          <a:xfrm>
            <a:off x="6210300" y="3429000"/>
            <a:ext cx="2209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/>
                </a:solidFill>
                <a:latin typeface="+mj-lt"/>
              </a:rPr>
              <a:t>Om</a:t>
            </a:r>
            <a:r>
              <a:rPr lang="sv-SE" baseline="0" dirty="0" smtClean="0">
                <a:solidFill>
                  <a:schemeClr val="bg1"/>
                </a:solidFill>
                <a:latin typeface="+mj-lt"/>
              </a:rPr>
              <a:t> man väljer att lägga en pratbubbla som bildobjekt skrivs texten till bubblan här.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Platshållare för bild 4"/>
          <p:cNvSpPr>
            <a:spLocks noGrp="1"/>
          </p:cNvSpPr>
          <p:nvPr>
            <p:ph type="pic" sz="quarter" idx="11"/>
          </p:nvPr>
        </p:nvSpPr>
        <p:spPr>
          <a:xfrm>
            <a:off x="5803901" y="2433024"/>
            <a:ext cx="3064218" cy="1991952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  <p:sp>
        <p:nvSpPr>
          <p:cNvPr id="11" name="Platshållare för bild 4"/>
          <p:cNvSpPr>
            <a:spLocks noGrp="1"/>
          </p:cNvSpPr>
          <p:nvPr>
            <p:ph type="pic" sz="quarter" idx="12"/>
          </p:nvPr>
        </p:nvSpPr>
        <p:spPr>
          <a:xfrm>
            <a:off x="5803901" y="4566624"/>
            <a:ext cx="3064218" cy="1991952"/>
          </a:xfrm>
          <a:prstGeom prst="rect">
            <a:avLst/>
          </a:prstGeo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3198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+3 bild+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38467" y="1274012"/>
            <a:ext cx="7325048" cy="706090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6" name="Platshållare för innehåll 2"/>
          <p:cNvSpPr>
            <a:spLocks noGrp="1"/>
          </p:cNvSpPr>
          <p:nvPr>
            <p:ph idx="1"/>
          </p:nvPr>
        </p:nvSpPr>
        <p:spPr>
          <a:xfrm>
            <a:off x="755576" y="4658264"/>
            <a:ext cx="7209502" cy="16735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3" name="Platshållare för bild 6"/>
          <p:cNvSpPr>
            <a:spLocks noGrp="1"/>
          </p:cNvSpPr>
          <p:nvPr>
            <p:ph type="pic" sz="quarter" idx="18"/>
          </p:nvPr>
        </p:nvSpPr>
        <p:spPr>
          <a:xfrm>
            <a:off x="6163024" y="2592976"/>
            <a:ext cx="2738967" cy="181946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9" name="Platshållare för bild 6">
            <a:extLst>
              <a:ext uri="{FF2B5EF4-FFF2-40B4-BE49-F238E27FC236}">
                <a16:creationId xmlns="" xmlns:a16="http://schemas.microsoft.com/office/drawing/2014/main" id="{14C425EE-20DA-6944-B30A-0A6C79FA73A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20849" y="2592976"/>
            <a:ext cx="2738967" cy="181946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bild 6">
            <a:extLst>
              <a:ext uri="{FF2B5EF4-FFF2-40B4-BE49-F238E27FC236}">
                <a16:creationId xmlns="" xmlns:a16="http://schemas.microsoft.com/office/drawing/2014/main" id="{C89D6D42-279B-9E4A-B753-5E85093AC93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0207" y="2592976"/>
            <a:ext cx="2738967" cy="1819466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sv-SE" smtClean="0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744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703" y="3094315"/>
            <a:ext cx="7206258" cy="512961"/>
          </a:xfrm>
          <a:prstGeom prst="rect">
            <a:avLst/>
          </a:prstGeom>
        </p:spPr>
        <p:txBody>
          <a:bodyPr anchor="ctr" anchorCtr="0"/>
          <a:lstStyle/>
          <a:p>
            <a:r>
              <a:rPr lang="sv-SE"/>
              <a:t>Klicka här för att ändra format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820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009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Rubrik och innehåll (rosa)">
    <p:bg>
      <p:bgPr>
        <a:solidFill>
          <a:srgbClr val="E60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>
            <a:extLst>
              <a:ext uri="{FF2B5EF4-FFF2-40B4-BE49-F238E27FC236}">
                <a16:creationId xmlns:a16="http://schemas.microsoft.com/office/drawing/2014/main" xmlns="" id="{B955D4A8-962F-2C40-8EA0-885075BB9B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221413"/>
            <a:ext cx="11763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1800" y="360363"/>
            <a:ext cx="8280400" cy="1123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511300" y="2052638"/>
            <a:ext cx="6121400" cy="35988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xmlns="" id="{C06A5225-DB29-3745-B02F-B28B7F25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35425" y="6470650"/>
            <a:ext cx="2057400" cy="179388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132EC0-E016-664E-945E-D530DAC9A645}" type="datetimeFigureOut">
              <a:rPr lang="sv-SE"/>
              <a:pPr>
                <a:defRPr/>
              </a:pPr>
              <a:t>2020-06-29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xmlns="" id="{7B414CEF-6D54-F74D-A400-D0B4FBDF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2013" y="6470650"/>
            <a:ext cx="3086100" cy="179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xmlns="" id="{7AFE81E0-78DE-2141-9E1F-46554C17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0688" y="6470650"/>
            <a:ext cx="354012" cy="179388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E893E9B-97D1-FF47-BB43-54B853AFFA2F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06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E60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>
            <a:extLst>
              <a:ext uri="{FF2B5EF4-FFF2-40B4-BE49-F238E27FC236}">
                <a16:creationId xmlns:a16="http://schemas.microsoft.com/office/drawing/2014/main" xmlns="" id="{4CBED5ED-49C0-7D40-827C-E08AB73EAE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221413"/>
            <a:ext cx="11763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1534407"/>
            <a:ext cx="6858000" cy="2387600"/>
          </a:xfrm>
        </p:spPr>
        <p:txBody>
          <a:bodyPr/>
          <a:lstStyle>
            <a:lvl1pPr algn="ctr">
              <a:defRPr sz="4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143000" y="4014082"/>
            <a:ext cx="6858000" cy="7200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500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C8711DC3-2AC2-424D-B275-0D628684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D0ADF-5C68-8349-9272-B3D5A4D806A5}" type="datetimeFigureOut">
              <a:rPr lang="sv-SE"/>
              <a:pPr>
                <a:defRPr/>
              </a:pPr>
              <a:t>2020-06-29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xmlns="" id="{FEF46E23-E845-184C-AAD5-0C51B813D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xmlns="" id="{106D26B9-2D24-BA43-91A5-6F1094CB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255BF-6CC3-C949-9041-8D184A673A1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993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1" y="360002"/>
            <a:ext cx="8280000" cy="11250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32001" y="2052000"/>
            <a:ext cx="3981955" cy="3600000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730047" y="2052000"/>
            <a:ext cx="3981955" cy="3600000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xmlns="" id="{C3B515D0-F011-B145-9421-6EB3BB97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34670-059D-7F44-8F13-09E261D29663}" type="datetimeFigureOut">
              <a:rPr lang="sv-SE"/>
              <a:pPr>
                <a:defRPr/>
              </a:pPr>
              <a:t>2020-06-29</a:t>
            </a:fld>
            <a:endParaRPr lang="sv-SE" dirty="0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xmlns="" id="{E56A2026-AC91-F84A-8E0F-648A2E7C9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xmlns="" id="{C45B2C1B-19E3-E444-9855-137BB1F34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56391-795E-634B-B741-364B37D7F722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2745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1" y="360002"/>
            <a:ext cx="8280000" cy="11250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32001" y="2052000"/>
            <a:ext cx="3600000" cy="3600000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4321176" y="1800227"/>
            <a:ext cx="4822825" cy="385177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xmlns="" id="{2E3B0359-490D-4C49-84D6-A3051B7CBC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18580-633A-4F4E-87BD-8C9B2D702D19}" type="datetimeFigureOut">
              <a:rPr lang="sv-SE"/>
              <a:pPr>
                <a:defRPr/>
              </a:pPr>
              <a:t>2020-06-29</a:t>
            </a:fld>
            <a:endParaRPr lang="sv-SE" dirty="0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xmlns="" id="{D68C4BF4-3E76-584E-AA2B-B6F91D33F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xmlns="" id="{FB4081EA-6674-AB44-B6B8-7331D9072A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FE71B-6159-1F49-B765-1B8B303F03DF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7355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1" y="360002"/>
            <a:ext cx="8280000" cy="112500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32000" y="5052060"/>
            <a:ext cx="8280000" cy="800100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1" y="1800226"/>
            <a:ext cx="4543425" cy="293751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9" name="Platshållare för bild 9"/>
          <p:cNvSpPr>
            <a:spLocks noGrp="1"/>
          </p:cNvSpPr>
          <p:nvPr>
            <p:ph type="pic" sz="quarter" idx="14"/>
          </p:nvPr>
        </p:nvSpPr>
        <p:spPr>
          <a:xfrm>
            <a:off x="4600801" y="1800226"/>
            <a:ext cx="4543425" cy="293751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sv-SE" noProof="0"/>
              <a:t>Klicka på ikonen för att lägga till en bild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xmlns="" id="{32FC041F-C570-5A47-A2AC-5104760049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C08A8-1CC3-F449-8A9E-6F47E0BB0EE7}" type="datetimeFigureOut">
              <a:rPr lang="sv-SE"/>
              <a:pPr>
                <a:defRPr/>
              </a:pPr>
              <a:t>2020-06-29</a:t>
            </a:fld>
            <a:endParaRPr lang="sv-SE" dirty="0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xmlns="" id="{0FA72844-D6CA-FC46-A2F7-CF944E2088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xmlns="" id="{55BEA0EA-73CD-FF44-8C82-B77636F5AC7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C0316-58F8-7740-8E58-00DB047BEC40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572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3">
            <a:extLst>
              <a:ext uri="{FF2B5EF4-FFF2-40B4-BE49-F238E27FC236}">
                <a16:creationId xmlns:a16="http://schemas.microsoft.com/office/drawing/2014/main" xmlns="" id="{CE29A7E9-873C-9641-A99F-ED47CC3B1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5515F-6D9F-0C4E-A7DA-24D4FE632F86}" type="datetimeFigureOut">
              <a:rPr lang="sv-SE"/>
              <a:pPr>
                <a:defRPr/>
              </a:pPr>
              <a:t>2020-06-29</a:t>
            </a:fld>
            <a:endParaRPr lang="sv-SE" dirty="0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xmlns="" id="{A24AA498-88B1-2546-A308-F6899D8C6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xmlns="" id="{F23396C8-6638-C84B-BE52-E0626C425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8ACF2-122F-AD43-9972-F50DF7855D0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1261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(grön)">
    <p:bg>
      <p:bgPr>
        <a:solidFill>
          <a:srgbClr val="A2A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>
            <a:extLst>
              <a:ext uri="{FF2B5EF4-FFF2-40B4-BE49-F238E27FC236}">
                <a16:creationId xmlns:a16="http://schemas.microsoft.com/office/drawing/2014/main" xmlns="" id="{0EC08780-C8AD-8143-A055-CB7CD8FF2C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221413"/>
            <a:ext cx="11763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xmlns="" id="{C6B100F5-5269-E04C-9D96-D4153AB0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C11DAE0-33BE-FE41-81E6-E8D0C65EC530}" type="datetimeFigureOut">
              <a:rPr lang="sv-SE"/>
              <a:pPr>
                <a:defRPr/>
              </a:pPr>
              <a:t>2020-06-29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xmlns="" id="{52EB56B9-F8F6-BB43-AEDE-AA17B26B2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xmlns="" id="{37415DC9-E6B0-E44F-A8B6-C660FB4A3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B095DA6-DB8E-AF4D-A6A6-F831D9250B9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4938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 (rosa)">
    <p:bg>
      <p:bgPr>
        <a:solidFill>
          <a:srgbClr val="E60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7">
            <a:extLst>
              <a:ext uri="{FF2B5EF4-FFF2-40B4-BE49-F238E27FC236}">
                <a16:creationId xmlns:a16="http://schemas.microsoft.com/office/drawing/2014/main" xmlns="" id="{B955D4A8-962F-2C40-8EA0-885075BB9B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88" y="6221413"/>
            <a:ext cx="11763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xmlns="" id="{C06A5225-DB29-3745-B02F-B28B7F25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132EC0-E016-664E-945E-D530DAC9A645}" type="datetimeFigureOut">
              <a:rPr lang="sv-SE"/>
              <a:pPr>
                <a:defRPr/>
              </a:pPr>
              <a:t>2020-06-29</a:t>
            </a:fld>
            <a:endParaRPr lang="sv-SE"/>
          </a:p>
        </p:txBody>
      </p:sp>
      <p:sp>
        <p:nvSpPr>
          <p:cNvPr id="6" name="Platshållare för sidfot 4">
            <a:extLst>
              <a:ext uri="{FF2B5EF4-FFF2-40B4-BE49-F238E27FC236}">
                <a16:creationId xmlns:a16="http://schemas.microsoft.com/office/drawing/2014/main" xmlns="" id="{7B414CEF-6D54-F74D-A400-D0B4FBDF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xmlns="" id="{7AFE81E0-78DE-2141-9E1F-46554C17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E893E9B-97D1-FF47-BB43-54B853AFFA2F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36846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tshållare för rubrik 1">
            <a:extLst>
              <a:ext uri="{FF2B5EF4-FFF2-40B4-BE49-F238E27FC236}">
                <a16:creationId xmlns:a16="http://schemas.microsoft.com/office/drawing/2014/main" xmlns="" id="{C275B421-275F-864D-83B7-6C9BEED69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360363"/>
            <a:ext cx="82804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xmlns="" id="{54B44841-C570-0F4B-B13F-92DD9DAF9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1300" y="2052638"/>
            <a:ext cx="6121400" cy="3598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xmlns="" id="{8F3DC25E-237E-A94F-B153-79E55E44BD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35425" y="6470650"/>
            <a:ext cx="205740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F17A74A-B2C1-144C-A39E-5794E5B2A6FD}" type="datetimeFigureOut">
              <a:rPr lang="sv-SE"/>
              <a:pPr>
                <a:defRPr/>
              </a:pPr>
              <a:t>2020-06-29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xmlns="" id="{91A9431A-CD39-5342-9787-BABB6A03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2013" y="6470650"/>
            <a:ext cx="3086100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dirty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xmlns="" id="{DECABAE0-7EFE-7C4E-98EF-7381B8E17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20688" y="6470650"/>
            <a:ext cx="354012" cy="1793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6CAF3D8-5E88-B444-9EB5-B72A4B3FDF68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31" name="Bildobjekt 13">
            <a:extLst>
              <a:ext uri="{FF2B5EF4-FFF2-40B4-BE49-F238E27FC236}">
                <a16:creationId xmlns:a16="http://schemas.microsoft.com/office/drawing/2014/main" xmlns="" id="{F94C4D9E-655D-AD4E-9A1F-5A0EFC8989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6221413"/>
            <a:ext cx="113188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82" r:id="rId8"/>
    <p:sldLayoutId id="2147483683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Book" panose="020B050302010202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Book" panose="020B050302010202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Book" panose="020B050302010202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Book" panose="020B050302010202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Book" panose="020B050302010202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Book" panose="020B050302010202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Book" panose="020B050302010202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Franklin Gothic Book" panose="020B0503020102020204" pitchFamily="34" charset="0"/>
        </a:defRPr>
      </a:lvl9pPr>
    </p:titleStyle>
    <p:bodyStyle>
      <a:lvl1pPr marL="215900" indent="-215900" algn="l" defTabSz="685800" rtl="0" fontAlgn="base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objekt 7">
            <a:extLst>
              <a:ext uri="{FF2B5EF4-FFF2-40B4-BE49-F238E27FC236}">
                <a16:creationId xmlns:a16="http://schemas.microsoft.com/office/drawing/2014/main" xmlns="" id="{5FDC9137-F7CC-3548-83CC-7C4342B7DD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0" y="2493963"/>
            <a:ext cx="58070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4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SocAWc8PG0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openxmlformats.org/officeDocument/2006/relationships/slide" Target="slide3.xml"/><Relationship Id="rId2" Type="http://schemas.openxmlformats.org/officeDocument/2006/relationships/slide" Target="slide7.xml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openxmlformats.org/officeDocument/2006/relationships/image" Target="../media/image5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5y5qyi5ZIc&amp;t=8s" TargetMode="Externa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Scouternas åldersgrupper</a:t>
            </a:r>
            <a:endParaRPr lang="sv-SE" dirty="0"/>
          </a:p>
        </p:txBody>
      </p:sp>
      <p:grpSp>
        <p:nvGrpSpPr>
          <p:cNvPr id="7" name="Grupp 6"/>
          <p:cNvGrpSpPr/>
          <p:nvPr/>
        </p:nvGrpSpPr>
        <p:grpSpPr>
          <a:xfrm>
            <a:off x="432001" y="2344809"/>
            <a:ext cx="8396748" cy="3394256"/>
            <a:chOff x="432001" y="2344809"/>
            <a:chExt cx="8396748" cy="3394256"/>
          </a:xfrm>
        </p:grpSpPr>
        <p:pic>
          <p:nvPicPr>
            <p:cNvPr id="5" name="Bildobjekt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1" y="2344809"/>
              <a:ext cx="8396748" cy="2998839"/>
            </a:xfrm>
            <a:prstGeom prst="rect">
              <a:avLst/>
            </a:prstGeom>
          </p:spPr>
        </p:pic>
        <p:sp>
          <p:nvSpPr>
            <p:cNvPr id="6" name="Rektangel 5"/>
            <p:cNvSpPr/>
            <p:nvPr/>
          </p:nvSpPr>
          <p:spPr>
            <a:xfrm>
              <a:off x="432001" y="4632160"/>
              <a:ext cx="5764262" cy="1106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98585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41A62A"/>
                </a:solidFill>
              </a:rPr>
              <a:t>Spårarscouter</a:t>
            </a:r>
            <a:br>
              <a:rPr lang="sv-SE" dirty="0" smtClean="0">
                <a:solidFill>
                  <a:srgbClr val="41A62A"/>
                </a:solidFill>
              </a:rPr>
            </a:br>
            <a:r>
              <a:rPr lang="sv-SE" dirty="0" smtClean="0">
                <a:solidFill>
                  <a:srgbClr val="41A62A"/>
                </a:solidFill>
              </a:rPr>
              <a:t>8-10 år</a:t>
            </a:r>
            <a:endParaRPr lang="sv-SE" dirty="0">
              <a:solidFill>
                <a:srgbClr val="41A62A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228" y="978950"/>
            <a:ext cx="4923545" cy="48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00B0F0"/>
                </a:solidFill>
              </a:rPr>
              <a:t>Upptäckarscouter</a:t>
            </a:r>
            <a:br>
              <a:rPr lang="sv-SE" dirty="0" smtClean="0">
                <a:solidFill>
                  <a:srgbClr val="00B0F0"/>
                </a:solidFill>
              </a:rPr>
            </a:br>
            <a:r>
              <a:rPr lang="sv-SE" dirty="0" smtClean="0">
                <a:solidFill>
                  <a:srgbClr val="00B0F0"/>
                </a:solidFill>
              </a:rPr>
              <a:t>10-12 år</a:t>
            </a:r>
            <a:endParaRPr lang="sv-SE" dirty="0">
              <a:solidFill>
                <a:srgbClr val="00B0F0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658" y="1140178"/>
            <a:ext cx="4101304" cy="515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E95F13"/>
                </a:solidFill>
              </a:rPr>
              <a:t>Äventyrarscouter</a:t>
            </a:r>
            <a:br>
              <a:rPr lang="sv-SE" dirty="0" smtClean="0">
                <a:solidFill>
                  <a:srgbClr val="E95F13"/>
                </a:solidFill>
              </a:rPr>
            </a:br>
            <a:r>
              <a:rPr lang="sv-SE" dirty="0" smtClean="0">
                <a:solidFill>
                  <a:srgbClr val="E95F13"/>
                </a:solidFill>
              </a:rPr>
              <a:t>12-15 år</a:t>
            </a:r>
            <a:endParaRPr lang="sv-SE" dirty="0">
              <a:solidFill>
                <a:srgbClr val="E95F13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987" y="1015999"/>
            <a:ext cx="3193602" cy="511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accent1"/>
                </a:solidFill>
              </a:rPr>
              <a:t>Utmanarscouter</a:t>
            </a:r>
            <a:br>
              <a:rPr lang="sv-SE" dirty="0" smtClean="0">
                <a:solidFill>
                  <a:schemeClr val="accent1"/>
                </a:solidFill>
              </a:rPr>
            </a:br>
            <a:r>
              <a:rPr lang="sv-SE" dirty="0" smtClean="0">
                <a:solidFill>
                  <a:schemeClr val="accent1"/>
                </a:solidFill>
              </a:rPr>
              <a:t>15-19 år</a:t>
            </a: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357" y="967660"/>
            <a:ext cx="5026543" cy="53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E1E000"/>
                </a:solidFill>
              </a:rPr>
              <a:t>Roverscouter</a:t>
            </a:r>
            <a:br>
              <a:rPr lang="sv-SE" dirty="0" smtClean="0">
                <a:solidFill>
                  <a:srgbClr val="E1E000"/>
                </a:solidFill>
              </a:rPr>
            </a:br>
            <a:r>
              <a:rPr lang="sv-SE" dirty="0" smtClean="0">
                <a:solidFill>
                  <a:srgbClr val="E1E000"/>
                </a:solidFill>
              </a:rPr>
              <a:t>19-25 år</a:t>
            </a:r>
            <a:endParaRPr lang="sv-SE" dirty="0">
              <a:solidFill>
                <a:srgbClr val="E1E00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507" y="922505"/>
            <a:ext cx="3143646" cy="48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9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Övning: Vad kännetecknar er åldersgrupp?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="" xmlns:a16="http://schemas.microsoft.com/office/drawing/2014/main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31800" y="2052638"/>
            <a:ext cx="3600450" cy="3598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z="2000" dirty="0"/>
              <a:t>V</a:t>
            </a:r>
            <a:r>
              <a:rPr lang="sv-SE" sz="2000" dirty="0" smtClean="0"/>
              <a:t>ad </a:t>
            </a:r>
            <a:r>
              <a:rPr lang="sv-SE" sz="2000" dirty="0"/>
              <a:t>tycker </a:t>
            </a:r>
            <a:r>
              <a:rPr lang="sv-SE" sz="2000" dirty="0" smtClean="0"/>
              <a:t>barn/unga </a:t>
            </a:r>
            <a:r>
              <a:rPr lang="sv-SE" sz="2000" dirty="0"/>
              <a:t>om i </a:t>
            </a:r>
            <a:r>
              <a:rPr lang="sv-SE" sz="2000" dirty="0" smtClean="0"/>
              <a:t>din åldersgrupp? </a:t>
            </a:r>
            <a:endParaRPr lang="sv-SE" sz="2000" dirty="0"/>
          </a:p>
          <a:p>
            <a:pPr lvl="0"/>
            <a:r>
              <a:rPr lang="sv-SE" sz="2000" dirty="0"/>
              <a:t>Vad är </a:t>
            </a:r>
            <a:r>
              <a:rPr lang="sv-SE" sz="2000" dirty="0" smtClean="0"/>
              <a:t>de rädda för?</a:t>
            </a:r>
            <a:endParaRPr lang="sv-SE" sz="2000" dirty="0"/>
          </a:p>
          <a:p>
            <a:pPr lvl="0"/>
            <a:r>
              <a:rPr lang="sv-SE" sz="2000" dirty="0"/>
              <a:t>Vem ser </a:t>
            </a:r>
            <a:r>
              <a:rPr lang="sv-SE" sz="2000" dirty="0" smtClean="0"/>
              <a:t>de </a:t>
            </a:r>
            <a:r>
              <a:rPr lang="sv-SE" sz="2000" dirty="0"/>
              <a:t>upp </a:t>
            </a:r>
            <a:r>
              <a:rPr lang="sv-SE" sz="2000" dirty="0" smtClean="0"/>
              <a:t>till?</a:t>
            </a:r>
            <a:endParaRPr lang="sv-SE" sz="2000" dirty="0"/>
          </a:p>
          <a:p>
            <a:pPr lvl="0"/>
            <a:r>
              <a:rPr lang="sv-SE" sz="2000" dirty="0"/>
              <a:t>Vad tycker </a:t>
            </a:r>
            <a:r>
              <a:rPr lang="sv-SE" sz="2000" dirty="0" smtClean="0"/>
              <a:t>de </a:t>
            </a:r>
            <a:r>
              <a:rPr lang="sv-SE" sz="2000" dirty="0"/>
              <a:t>om föräldrar och </a:t>
            </a:r>
            <a:r>
              <a:rPr lang="sv-SE" sz="2000" dirty="0" smtClean="0"/>
              <a:t>ledare?</a:t>
            </a:r>
            <a:endParaRPr lang="sv-SE" sz="2000" dirty="0"/>
          </a:p>
          <a:p>
            <a:pPr lvl="0"/>
            <a:r>
              <a:rPr lang="sv-SE" sz="2000" dirty="0"/>
              <a:t>Vad är viktigt i denna </a:t>
            </a:r>
            <a:r>
              <a:rPr lang="sv-SE" sz="2000" dirty="0" smtClean="0"/>
              <a:t>ålder?</a:t>
            </a:r>
            <a:endParaRPr lang="sv-SE" sz="2000" dirty="0"/>
          </a:p>
          <a:p>
            <a:endParaRPr lang="sv-SE" alt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95" y="3706583"/>
            <a:ext cx="1569549" cy="156954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57" y="1766642"/>
            <a:ext cx="1556350" cy="155635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39" y="2595448"/>
            <a:ext cx="1518919" cy="1518919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58" y="4248003"/>
            <a:ext cx="1569549" cy="156954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214" y="1594666"/>
            <a:ext cx="1556350" cy="15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9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ubrik 1">
            <a:extLst>
              <a:ext uri="{FF2B5EF4-FFF2-40B4-BE49-F238E27FC236}">
                <a16:creationId xmlns="" xmlns:a16="http://schemas.microsoft.com/office/drawing/2014/main" id="{4C863728-F0CB-3148-AD15-E875358A7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Symboliskt ramverk</a:t>
            </a:r>
            <a:endParaRPr lang="sv-SE" altLang="sv-SE" dirty="0"/>
          </a:p>
        </p:txBody>
      </p:sp>
      <p:pic>
        <p:nvPicPr>
          <p:cNvPr id="8" name="Bildobjekt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7" y="1753442"/>
            <a:ext cx="1569549" cy="1569549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9" y="1753442"/>
            <a:ext cx="1556350" cy="155635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70" y="1804073"/>
            <a:ext cx="1518919" cy="1518919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568" y="1804073"/>
            <a:ext cx="1569549" cy="1569549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85" y="1817273"/>
            <a:ext cx="1556350" cy="1556350"/>
          </a:xfrm>
          <a:prstGeom prst="rect">
            <a:avLst/>
          </a:prstGeom>
        </p:spPr>
      </p:pic>
      <p:pic>
        <p:nvPicPr>
          <p:cNvPr id="28" name="Bild 1" descr="scouternas_program"/>
          <p:cNvPicPr/>
          <p:nvPr/>
        </p:nvPicPr>
        <p:blipFill rotWithShape="1">
          <a:blip r:embed="rId8"/>
          <a:srcRect b="18104"/>
          <a:stretch/>
        </p:blipFill>
        <p:spPr bwMode="auto">
          <a:xfrm>
            <a:off x="3991082" y="4525939"/>
            <a:ext cx="1161835" cy="120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Rak 4"/>
          <p:cNvCxnSpPr>
            <a:endCxn id="28" idx="1"/>
          </p:cNvCxnSpPr>
          <p:nvPr/>
        </p:nvCxnSpPr>
        <p:spPr>
          <a:xfrm>
            <a:off x="1390377" y="2322095"/>
            <a:ext cx="2600705" cy="28043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29"/>
          <p:cNvCxnSpPr/>
          <p:nvPr/>
        </p:nvCxnSpPr>
        <p:spPr>
          <a:xfrm>
            <a:off x="2818644" y="2949594"/>
            <a:ext cx="1401817" cy="156314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ak 35"/>
          <p:cNvCxnSpPr>
            <a:endCxn id="28" idx="3"/>
          </p:cNvCxnSpPr>
          <p:nvPr/>
        </p:nvCxnSpPr>
        <p:spPr>
          <a:xfrm flipH="1">
            <a:off x="5152917" y="2418347"/>
            <a:ext cx="2981943" cy="270813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ak 39"/>
          <p:cNvCxnSpPr/>
          <p:nvPr/>
        </p:nvCxnSpPr>
        <p:spPr>
          <a:xfrm flipH="1">
            <a:off x="4717639" y="2211857"/>
            <a:ext cx="1954197" cy="25387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42"/>
          <p:cNvCxnSpPr/>
          <p:nvPr/>
        </p:nvCxnSpPr>
        <p:spPr>
          <a:xfrm flipH="1">
            <a:off x="4527891" y="2595448"/>
            <a:ext cx="42321" cy="191729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16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scouternas_progra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5803" y="1203453"/>
            <a:ext cx="3384053" cy="427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895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01756" y="3099011"/>
            <a:ext cx="5138382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sv-SE" dirty="0">
                <a:hlinkClick r:id="rId2"/>
              </a:rPr>
              <a:t>https://www.youtube.com/watch?v=ZSocAWc8PG0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67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="" xmlns:a16="http://schemas.microsoft.com/office/drawing/2014/main" id="{6C7A27CB-C70E-F746-8865-9E2ABC8E3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2956" y="2623115"/>
            <a:ext cx="8309244" cy="1123950"/>
          </a:xfrm>
        </p:spPr>
        <p:txBody>
          <a:bodyPr/>
          <a:lstStyle/>
          <a:p>
            <a:r>
              <a:rPr lang="sv-SE" altLang="sv-SE" dirty="0" smtClean="0"/>
              <a:t>Leda scouting i korthet – digitalt</a:t>
            </a:r>
            <a:br>
              <a:rPr lang="sv-SE" altLang="sv-SE" dirty="0" smtClean="0"/>
            </a:br>
            <a:endParaRPr lang="sv-SE" altLang="sv-SE" sz="2800" dirty="0"/>
          </a:p>
        </p:txBody>
      </p:sp>
    </p:spTree>
    <p:extLst>
      <p:ext uri="{BB962C8B-B14F-4D97-AF65-F5344CB8AC3E}">
        <p14:creationId xmlns:p14="http://schemas.microsoft.com/office/powerpoint/2010/main" val="262896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1" y="3021482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Scoutmetoden, vår pedagogik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4" b="32142"/>
          <a:stretch/>
        </p:blipFill>
        <p:spPr>
          <a:xfrm>
            <a:off x="2342882" y="1987653"/>
            <a:ext cx="4458238" cy="16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4336626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Patrullsystemet</a:t>
            </a:r>
            <a:endParaRPr lang="sv-SE" dirty="0"/>
          </a:p>
        </p:txBody>
      </p:sp>
      <p:pic>
        <p:nvPicPr>
          <p:cNvPr id="4" name="Bildobjekt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52" y="1143833"/>
            <a:ext cx="3755297" cy="37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8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4336626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Learning by </a:t>
            </a:r>
            <a:r>
              <a:rPr lang="sv-SE" dirty="0" err="1" smtClean="0"/>
              <a:t>doing</a:t>
            </a:r>
            <a:endParaRPr lang="sv-SE" dirty="0"/>
          </a:p>
        </p:txBody>
      </p:sp>
      <p:pic>
        <p:nvPicPr>
          <p:cNvPr id="5" name="Bildobjekt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r="26564"/>
          <a:stretch/>
        </p:blipFill>
        <p:spPr>
          <a:xfrm>
            <a:off x="3728623" y="965191"/>
            <a:ext cx="1686753" cy="39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4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4336626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Lokalt och globalt samhällsengagemang</a:t>
            </a:r>
            <a:endParaRPr lang="sv-SE" dirty="0"/>
          </a:p>
        </p:txBody>
      </p:sp>
      <p:pic>
        <p:nvPicPr>
          <p:cNvPr id="4" name="Bildobjekt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2743" r="4265" b="7561"/>
          <a:stretch/>
        </p:blipFill>
        <p:spPr>
          <a:xfrm>
            <a:off x="3121091" y="1558159"/>
            <a:ext cx="2901818" cy="310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4336626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Lyssnande stödjande ledarskap</a:t>
            </a:r>
            <a:endParaRPr lang="sv-SE" dirty="0"/>
          </a:p>
        </p:txBody>
      </p:sp>
      <p:pic>
        <p:nvPicPr>
          <p:cNvPr id="5" name="Bildobjekt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5260" r="15843" b="5323"/>
          <a:stretch/>
        </p:blipFill>
        <p:spPr>
          <a:xfrm>
            <a:off x="3417903" y="1508721"/>
            <a:ext cx="2308193" cy="301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9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4336626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Friluftsliv</a:t>
            </a:r>
            <a:endParaRPr lang="sv-SE" dirty="0"/>
          </a:p>
        </p:txBody>
      </p:sp>
      <p:pic>
        <p:nvPicPr>
          <p:cNvPr id="4" name="Bildobjekt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4874" r="10451"/>
          <a:stretch/>
        </p:blipFill>
        <p:spPr>
          <a:xfrm>
            <a:off x="3273948" y="1509134"/>
            <a:ext cx="2596103" cy="306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4336626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Symboliskt ramverk</a:t>
            </a:r>
            <a:endParaRPr lang="sv-SE" dirty="0"/>
          </a:p>
        </p:txBody>
      </p:sp>
      <p:pic>
        <p:nvPicPr>
          <p:cNvPr id="5" name="Bildobjekt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r="17123"/>
          <a:stretch/>
        </p:blipFill>
        <p:spPr>
          <a:xfrm>
            <a:off x="3345230" y="914401"/>
            <a:ext cx="2453539" cy="37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0" y="4336626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Scoutlag och scoutlöfte</a:t>
            </a:r>
            <a:endParaRPr lang="sv-SE" dirty="0"/>
          </a:p>
        </p:txBody>
      </p:sp>
      <p:pic>
        <p:nvPicPr>
          <p:cNvPr id="4" name="Bildobjekt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2209"/>
          <a:stretch/>
        </p:blipFill>
        <p:spPr>
          <a:xfrm>
            <a:off x="3592882" y="1219199"/>
            <a:ext cx="1958235" cy="352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654"/>
            <a:ext cx="3768143" cy="3768143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416612" y="1372254"/>
            <a:ext cx="5391862" cy="458587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sv-SE" sz="2000" b="1" dirty="0" smtClean="0">
                <a:latin typeface="+mj-lt"/>
              </a:rPr>
              <a:t>SCOUTLAGEN</a:t>
            </a:r>
            <a:endParaRPr lang="sv-SE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sv-SE" dirty="0"/>
              <a:t>1. En scout söker sin tro och respekterar andras.</a:t>
            </a:r>
          </a:p>
          <a:p>
            <a:pPr>
              <a:lnSpc>
                <a:spcPct val="150000"/>
              </a:lnSpc>
            </a:pPr>
            <a:r>
              <a:rPr lang="sv-SE" dirty="0"/>
              <a:t>2. En scout är ärlig och pålitlig.</a:t>
            </a:r>
          </a:p>
          <a:p>
            <a:pPr>
              <a:lnSpc>
                <a:spcPct val="150000"/>
              </a:lnSpc>
            </a:pPr>
            <a:r>
              <a:rPr lang="sv-SE" dirty="0"/>
              <a:t>3. En scout är vänlig och hjälpsam.</a:t>
            </a:r>
          </a:p>
          <a:p>
            <a:pPr>
              <a:lnSpc>
                <a:spcPct val="150000"/>
              </a:lnSpc>
            </a:pPr>
            <a:r>
              <a:rPr lang="sv-SE" dirty="0"/>
              <a:t>4. En scout visar hänsyn och är en god kamrat.</a:t>
            </a:r>
          </a:p>
          <a:p>
            <a:pPr>
              <a:lnSpc>
                <a:spcPct val="150000"/>
              </a:lnSpc>
            </a:pPr>
            <a:r>
              <a:rPr lang="sv-SE" dirty="0"/>
              <a:t>5. En scout möter svårigheter med gott humör.</a:t>
            </a:r>
          </a:p>
          <a:p>
            <a:pPr>
              <a:lnSpc>
                <a:spcPct val="150000"/>
              </a:lnSpc>
            </a:pPr>
            <a:r>
              <a:rPr lang="sv-SE" dirty="0"/>
              <a:t>6. En scout lär känna och vårdar naturen.</a:t>
            </a:r>
          </a:p>
          <a:p>
            <a:pPr>
              <a:lnSpc>
                <a:spcPct val="150000"/>
              </a:lnSpc>
            </a:pPr>
            <a:r>
              <a:rPr lang="sv-SE" dirty="0"/>
              <a:t>7. En scout känner ansvar för sig själv och andra</a:t>
            </a:r>
            <a:r>
              <a:rPr lang="sv-SE" dirty="0" smtClean="0"/>
              <a:t>.</a:t>
            </a:r>
            <a:br>
              <a:rPr lang="sv-SE" dirty="0" smtClean="0"/>
            </a:br>
            <a:endParaRPr lang="sv-SE" dirty="0">
              <a:latin typeface="+mj-lt"/>
            </a:endParaRPr>
          </a:p>
          <a:p>
            <a:pPr lvl="0"/>
            <a:r>
              <a:rPr lang="sv-SE" sz="2000" b="1" dirty="0" smtClean="0">
                <a:latin typeface="+mj-lt"/>
              </a:rPr>
              <a:t>SCOUTLÖFTET</a:t>
            </a:r>
            <a:endParaRPr lang="sv-SE" sz="2000" b="1" dirty="0">
              <a:latin typeface="+mj-lt"/>
            </a:endParaRPr>
          </a:p>
          <a:p>
            <a:pPr lvl="0"/>
            <a:r>
              <a:rPr lang="sv-SE" dirty="0"/>
              <a:t>Jag lovar att efter bästa förmåga följa </a:t>
            </a:r>
            <a:r>
              <a:rPr lang="sv-SE" dirty="0" smtClean="0"/>
              <a:t>scoutlagen</a:t>
            </a:r>
            <a:r>
              <a:rPr lang="sv-SE" dirty="0">
                <a:latin typeface="+mj-lt"/>
              </a:rPr>
              <a:t>.</a:t>
            </a:r>
          </a:p>
          <a:p>
            <a:endParaRPr lang="sv-S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1434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4874" r="10451"/>
          <a:stretch/>
        </p:blipFill>
        <p:spPr>
          <a:xfrm>
            <a:off x="4232552" y="3928484"/>
            <a:ext cx="1839405" cy="2171771"/>
          </a:xfrm>
          <a:prstGeom prst="rect">
            <a:avLst/>
          </a:prstGeom>
        </p:spPr>
      </p:pic>
      <p:pic>
        <p:nvPicPr>
          <p:cNvPr id="6" name="Bildobjekt 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r="17123"/>
          <a:stretch/>
        </p:blipFill>
        <p:spPr>
          <a:xfrm>
            <a:off x="2617339" y="4147043"/>
            <a:ext cx="1604125" cy="2431853"/>
          </a:xfrm>
          <a:prstGeom prst="rect">
            <a:avLst/>
          </a:prstGeom>
        </p:spPr>
      </p:pic>
      <p:pic>
        <p:nvPicPr>
          <p:cNvPr id="7" name="Bildobjekt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r="22209"/>
          <a:stretch/>
        </p:blipFill>
        <p:spPr>
          <a:xfrm>
            <a:off x="2628427" y="2211257"/>
            <a:ext cx="1301155" cy="2341709"/>
          </a:xfrm>
          <a:prstGeom prst="rect">
            <a:avLst/>
          </a:prstGeom>
        </p:spPr>
      </p:pic>
      <p:pic>
        <p:nvPicPr>
          <p:cNvPr id="8" name="Bildobjekt 7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r="26564"/>
          <a:stretch/>
        </p:blipFill>
        <p:spPr>
          <a:xfrm>
            <a:off x="3799647" y="2312640"/>
            <a:ext cx="1163832" cy="2714353"/>
          </a:xfrm>
          <a:prstGeom prst="rect">
            <a:avLst/>
          </a:prstGeom>
        </p:spPr>
      </p:pic>
      <p:pic>
        <p:nvPicPr>
          <p:cNvPr id="9" name="Bildobjekt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5260" r="15843" b="5323"/>
          <a:stretch/>
        </p:blipFill>
        <p:spPr>
          <a:xfrm>
            <a:off x="5507135" y="3846767"/>
            <a:ext cx="1422274" cy="1859896"/>
          </a:xfrm>
          <a:prstGeom prst="rect">
            <a:avLst/>
          </a:prstGeom>
        </p:spPr>
      </p:pic>
      <p:pic>
        <p:nvPicPr>
          <p:cNvPr id="10" name="Bildobjekt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25" y="391192"/>
            <a:ext cx="2214967" cy="2214967"/>
          </a:xfrm>
          <a:prstGeom prst="rect">
            <a:avLst/>
          </a:prstGeom>
        </p:spPr>
      </p:pic>
      <p:pic>
        <p:nvPicPr>
          <p:cNvPr id="11" name="Bildobjekt 10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 t="2743" r="4265" b="7561"/>
          <a:stretch/>
        </p:blipFill>
        <p:spPr>
          <a:xfrm>
            <a:off x="4783842" y="2122998"/>
            <a:ext cx="1685120" cy="1805486"/>
          </a:xfrm>
          <a:prstGeom prst="rect">
            <a:avLst/>
          </a:prstGeom>
        </p:spPr>
      </p:pic>
      <p:sp>
        <p:nvSpPr>
          <p:cNvPr id="13" name="textruta 12"/>
          <p:cNvSpPr txBox="1"/>
          <p:nvPr/>
        </p:nvSpPr>
        <p:spPr>
          <a:xfrm>
            <a:off x="1560064" y="874032"/>
            <a:ext cx="211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Patrullsystemet</a:t>
            </a:r>
            <a:endParaRPr lang="sv-SE" dirty="0">
              <a:latin typeface="+mj-lt"/>
            </a:endParaRPr>
          </a:p>
        </p:txBody>
      </p:sp>
      <p:sp>
        <p:nvSpPr>
          <p:cNvPr id="14" name="textruta 13"/>
          <p:cNvSpPr txBox="1"/>
          <p:nvPr/>
        </p:nvSpPr>
        <p:spPr>
          <a:xfrm>
            <a:off x="141243" y="3477435"/>
            <a:ext cx="267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Scoutlag och scoutlöfte</a:t>
            </a:r>
            <a:endParaRPr lang="sv-SE" dirty="0">
              <a:latin typeface="+mj-lt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6083045" y="5915589"/>
            <a:ext cx="239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Friluftsliv</a:t>
            </a:r>
            <a:endParaRPr lang="sv-SE" dirty="0">
              <a:latin typeface="+mj-lt"/>
            </a:endParaRPr>
          </a:p>
        </p:txBody>
      </p:sp>
      <p:sp>
        <p:nvSpPr>
          <p:cNvPr id="16" name="textruta 15"/>
          <p:cNvSpPr txBox="1"/>
          <p:nvPr/>
        </p:nvSpPr>
        <p:spPr>
          <a:xfrm>
            <a:off x="6747202" y="3415930"/>
            <a:ext cx="23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Lyssnande stödjande ledarskap</a:t>
            </a:r>
            <a:endParaRPr lang="sv-SE" dirty="0">
              <a:latin typeface="+mj-lt"/>
            </a:endParaRPr>
          </a:p>
        </p:txBody>
      </p:sp>
      <p:sp>
        <p:nvSpPr>
          <p:cNvPr id="17" name="textruta 16"/>
          <p:cNvSpPr txBox="1"/>
          <p:nvPr/>
        </p:nvSpPr>
        <p:spPr>
          <a:xfrm>
            <a:off x="685032" y="2121113"/>
            <a:ext cx="239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Learning by </a:t>
            </a:r>
            <a:r>
              <a:rPr lang="sv-SE" dirty="0" err="1" smtClean="0">
                <a:latin typeface="+mj-lt"/>
              </a:rPr>
              <a:t>doing</a:t>
            </a:r>
            <a:endParaRPr lang="sv-SE" dirty="0">
              <a:latin typeface="+mj-lt"/>
            </a:endParaRPr>
          </a:p>
        </p:txBody>
      </p:sp>
      <p:cxnSp>
        <p:nvCxnSpPr>
          <p:cNvPr id="19" name="Rak 18"/>
          <p:cNvCxnSpPr/>
          <p:nvPr/>
        </p:nvCxnSpPr>
        <p:spPr>
          <a:xfrm>
            <a:off x="2617339" y="2343016"/>
            <a:ext cx="1514475" cy="6276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ruta 20"/>
          <p:cNvSpPr txBox="1"/>
          <p:nvPr/>
        </p:nvSpPr>
        <p:spPr>
          <a:xfrm>
            <a:off x="6575752" y="1943308"/>
            <a:ext cx="23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Lokalt och globalt samhällsengagemang</a:t>
            </a:r>
            <a:endParaRPr lang="sv-SE" dirty="0">
              <a:latin typeface="+mj-lt"/>
            </a:endParaRPr>
          </a:p>
        </p:txBody>
      </p:sp>
      <p:sp>
        <p:nvSpPr>
          <p:cNvPr id="22" name="textruta 21"/>
          <p:cNvSpPr txBox="1"/>
          <p:nvPr/>
        </p:nvSpPr>
        <p:spPr>
          <a:xfrm>
            <a:off x="599962" y="5202985"/>
            <a:ext cx="267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latin typeface="+mj-lt"/>
              </a:rPr>
              <a:t>Symboliskt ramverk</a:t>
            </a:r>
            <a:endParaRPr lang="sv-S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71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ubrik 1">
            <a:extLst>
              <a:ext uri="{FF2B5EF4-FFF2-40B4-BE49-F238E27FC236}">
                <a16:creationId xmlns="" xmlns:a16="http://schemas.microsoft.com/office/drawing/2014/main" id="{4C863728-F0CB-3148-AD15-E875358A7D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Dagens upplägg </a:t>
            </a:r>
            <a:endParaRPr lang="sv-SE" altLang="sv-SE" dirty="0"/>
          </a:p>
        </p:txBody>
      </p:sp>
      <p:sp>
        <p:nvSpPr>
          <p:cNvPr id="8194" name="Platshållare för innehåll 2">
            <a:extLst>
              <a:ext uri="{FF2B5EF4-FFF2-40B4-BE49-F238E27FC236}">
                <a16:creationId xmlns="" xmlns:a16="http://schemas.microsoft.com/office/drawing/2014/main" id="{49E5DE70-3CE3-FC4A-BD09-82E72247464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314762" y="2052637"/>
            <a:ext cx="4350234" cy="4177681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sv-SE" sz="1800" dirty="0" smtClean="0">
                <a:latin typeface="+mj-lt"/>
              </a:rPr>
              <a:t>09:00-09:30	Inledning, välkomna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09:30-10:00	Scouternas åldersgrupper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10:00-10:30	Paus 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10:30-11:00	Scouternas program och 			Scoutmetoden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11:00-11:30	Utvecklingsområden och 			</a:t>
            </a:r>
            <a:r>
              <a:rPr lang="sv-SE" sz="1800" dirty="0" err="1" smtClean="0">
                <a:latin typeface="+mj-lt"/>
              </a:rPr>
              <a:t>Målspår</a:t>
            </a:r>
            <a:endParaRPr lang="sv-SE" sz="1800" dirty="0" smtClean="0">
              <a:latin typeface="+mj-lt"/>
            </a:endParaRP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11:30-12:00	Planera ett scoutmöte! 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12:00-12:30	Programstöd och material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12:30-14:00	Lunchpaus</a:t>
            </a:r>
            <a:endParaRPr lang="sv-SE" sz="1800" dirty="0">
              <a:latin typeface="+mj-lt"/>
            </a:endParaRPr>
          </a:p>
          <a:p>
            <a:pPr marL="0" indent="0">
              <a:buNone/>
            </a:pPr>
            <a:endParaRPr lang="sv-SE" alt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="" xmlns:a16="http://schemas.microsoft.com/office/drawing/2014/main" id="{49E5DE70-3CE3-FC4A-BD09-82E72247464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788980" y="2052638"/>
            <a:ext cx="4350234" cy="3598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sv-SE" sz="1800" dirty="0" smtClean="0">
                <a:latin typeface="+mj-lt"/>
              </a:rPr>
              <a:t>14:00-14:30 	Ledarrollen 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14:30-15:00	Lyssnande och stödjande 			ledarskap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15:00-16:00	Scoutlagen och </a:t>
            </a:r>
            <a:r>
              <a:rPr lang="sv-SE" sz="1800" dirty="0" err="1" smtClean="0">
                <a:latin typeface="+mj-lt"/>
              </a:rPr>
              <a:t>värdebaserat</a:t>
            </a:r>
            <a:r>
              <a:rPr lang="sv-SE" sz="1800" dirty="0" smtClean="0">
                <a:latin typeface="+mj-lt"/>
              </a:rPr>
              <a:t> 		ledarskap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16:00-16:30	Scouternas vision, uppdrag 			och strategi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16:30-17:00	Repetition och avslut</a:t>
            </a:r>
          </a:p>
          <a:p>
            <a:pPr marL="0" indent="0">
              <a:buNone/>
            </a:pPr>
            <a:endParaRPr lang="sv-SE" sz="1800" dirty="0">
              <a:latin typeface="+mj-lt"/>
            </a:endParaRPr>
          </a:p>
          <a:p>
            <a:pPr marL="0" indent="0">
              <a:buNone/>
            </a:pP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10080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2590800"/>
            <a:ext cx="4121150" cy="1123950"/>
          </a:xfrm>
        </p:spPr>
        <p:txBody>
          <a:bodyPr/>
          <a:lstStyle/>
          <a:p>
            <a:r>
              <a:rPr lang="sv-SE" altLang="sv-SE" dirty="0" smtClean="0"/>
              <a:t>Övning: Vilken del kan plockas bort</a:t>
            </a:r>
            <a:r>
              <a:rPr lang="sv-SE" altLang="sv-SE" dirty="0" smtClean="0"/>
              <a:t>?</a:t>
            </a:r>
            <a:endParaRPr lang="sv-SE" altLang="sv-SE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5759" b="10761"/>
          <a:stretch/>
        </p:blipFill>
        <p:spPr>
          <a:xfrm>
            <a:off x="5125213" y="514350"/>
            <a:ext cx="4006087" cy="55245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347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32001" y="3021482"/>
            <a:ext cx="8280000" cy="1125007"/>
          </a:xfrm>
        </p:spPr>
        <p:txBody>
          <a:bodyPr/>
          <a:lstStyle/>
          <a:p>
            <a:pPr algn="ctr"/>
            <a:r>
              <a:rPr lang="sv-SE" dirty="0" smtClean="0"/>
              <a:t>Personlig utveckling, mål och </a:t>
            </a:r>
            <a:r>
              <a:rPr lang="sv-SE" dirty="0" err="1" smtClean="0"/>
              <a:t>målspår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72817"/>
          <a:stretch/>
        </p:blipFill>
        <p:spPr>
          <a:xfrm>
            <a:off x="2420659" y="1985793"/>
            <a:ext cx="4302683" cy="15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2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Personlig utveckling inom fem områden</a:t>
            </a:r>
            <a:endParaRPr lang="sv-SE" dirty="0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xmlns="" id="{6F04DC99-8E55-CE4F-9F9F-CA01BEE35539}"/>
              </a:ext>
            </a:extLst>
          </p:cNvPr>
          <p:cNvGrpSpPr/>
          <p:nvPr/>
        </p:nvGrpSpPr>
        <p:grpSpPr>
          <a:xfrm>
            <a:off x="4513521" y="2174810"/>
            <a:ext cx="2003291" cy="2112273"/>
            <a:chOff x="4571873" y="1917700"/>
            <a:chExt cx="2311146" cy="2436876"/>
          </a:xfrm>
        </p:grpSpPr>
        <p:pic>
          <p:nvPicPr>
            <p:cNvPr id="7" name="Bildobjekt 6" descr="Resurs 7.png">
              <a:extLst>
                <a:ext uri="{FF2B5EF4-FFF2-40B4-BE49-F238E27FC236}">
                  <a16:creationId xmlns:a16="http://schemas.microsoft.com/office/drawing/2014/main" xmlns="" id="{9480688B-7C05-7743-BD0C-974C97D28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873" y="1917700"/>
              <a:ext cx="2311146" cy="2436876"/>
            </a:xfrm>
            <a:prstGeom prst="rect">
              <a:avLst/>
            </a:prstGeom>
          </p:spPr>
        </p:pic>
        <p:sp>
          <p:nvSpPr>
            <p:cNvPr id="8" name="textruta 7">
              <a:extLst>
                <a:ext uri="{FF2B5EF4-FFF2-40B4-BE49-F238E27FC236}">
                  <a16:creationId xmlns:a16="http://schemas.microsoft.com/office/drawing/2014/main" xmlns="" id="{BCA67AFB-8372-1140-AA9E-9B32104605B9}"/>
                </a:ext>
              </a:extLst>
            </p:cNvPr>
            <p:cNvSpPr txBox="1"/>
            <p:nvPr/>
          </p:nvSpPr>
          <p:spPr>
            <a:xfrm rot="18420000">
              <a:off x="4430875" y="2959506"/>
              <a:ext cx="2044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>
                  <a:solidFill>
                    <a:schemeClr val="bg1"/>
                  </a:solidFill>
                  <a:latin typeface="+mj-lt"/>
                </a:rPr>
                <a:t>KROPPEN</a:t>
              </a:r>
            </a:p>
          </p:txBody>
        </p: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xmlns="" id="{EF61BD86-0604-DF49-8CC3-9D2E79F962DC}"/>
              </a:ext>
            </a:extLst>
          </p:cNvPr>
          <p:cNvGrpSpPr/>
          <p:nvPr/>
        </p:nvGrpSpPr>
        <p:grpSpPr>
          <a:xfrm>
            <a:off x="4506916" y="3583873"/>
            <a:ext cx="2122180" cy="2350052"/>
            <a:chOff x="4564253" y="3543300"/>
            <a:chExt cx="2448306" cy="2711196"/>
          </a:xfrm>
        </p:grpSpPr>
        <p:pic>
          <p:nvPicPr>
            <p:cNvPr id="10" name="Bildobjekt 9" descr="Resurs 8.png">
              <a:extLst>
                <a:ext uri="{FF2B5EF4-FFF2-40B4-BE49-F238E27FC236}">
                  <a16:creationId xmlns:a16="http://schemas.microsoft.com/office/drawing/2014/main" xmlns="" id="{D949574E-C834-E94D-8E36-4FCC1AA11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253" y="3543300"/>
              <a:ext cx="2448306" cy="2711196"/>
            </a:xfrm>
            <a:prstGeom prst="rect">
              <a:avLst/>
            </a:prstGeom>
          </p:spPr>
        </p:pic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xmlns="" id="{645CBB06-A6D0-8141-9866-B039F6227649}"/>
                </a:ext>
              </a:extLst>
            </p:cNvPr>
            <p:cNvSpPr txBox="1"/>
            <p:nvPr/>
          </p:nvSpPr>
          <p:spPr>
            <a:xfrm rot="900000">
              <a:off x="4938141" y="4481265"/>
              <a:ext cx="2044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>
                  <a:solidFill>
                    <a:schemeClr val="bg1"/>
                  </a:solidFill>
                  <a:latin typeface="+mj-lt"/>
                </a:rPr>
                <a:t>GRUPPEN</a:t>
              </a:r>
            </a:p>
          </p:txBody>
        </p:sp>
      </p:grpSp>
      <p:grpSp>
        <p:nvGrpSpPr>
          <p:cNvPr id="12" name="Grupp 11">
            <a:extLst>
              <a:ext uri="{FF2B5EF4-FFF2-40B4-BE49-F238E27FC236}">
                <a16:creationId xmlns:a16="http://schemas.microsoft.com/office/drawing/2014/main" xmlns="" id="{E7A642D0-0A93-A74A-8CF8-E0B034DBEF25}"/>
              </a:ext>
            </a:extLst>
          </p:cNvPr>
          <p:cNvGrpSpPr/>
          <p:nvPr/>
        </p:nvGrpSpPr>
        <p:grpSpPr>
          <a:xfrm>
            <a:off x="2570336" y="2174810"/>
            <a:ext cx="2009235" cy="2112273"/>
            <a:chOff x="2330069" y="1917700"/>
            <a:chExt cx="2318004" cy="2436876"/>
          </a:xfrm>
        </p:grpSpPr>
        <p:pic>
          <p:nvPicPr>
            <p:cNvPr id="13" name="Bildobjekt 12" descr="Resurs 11.png">
              <a:extLst>
                <a:ext uri="{FF2B5EF4-FFF2-40B4-BE49-F238E27FC236}">
                  <a16:creationId xmlns:a16="http://schemas.microsoft.com/office/drawing/2014/main" xmlns="" id="{570CB217-E408-A346-AECE-14D4EDF8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069" y="1917700"/>
              <a:ext cx="2318004" cy="2436876"/>
            </a:xfrm>
            <a:prstGeom prst="rect">
              <a:avLst/>
            </a:prstGeom>
          </p:spPr>
        </p:pic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xmlns="" id="{58B2BF6C-891D-B44F-9E7C-90402479B47F}"/>
                </a:ext>
              </a:extLst>
            </p:cNvPr>
            <p:cNvSpPr txBox="1"/>
            <p:nvPr/>
          </p:nvSpPr>
          <p:spPr>
            <a:xfrm rot="3000000">
              <a:off x="2728613" y="2969330"/>
              <a:ext cx="2044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2000" b="1" dirty="0">
                  <a:solidFill>
                    <a:schemeClr val="bg1"/>
                  </a:solidFill>
                  <a:latin typeface="+mj-lt"/>
                </a:rPr>
                <a:t>LIVSFRÅGOR</a:t>
              </a:r>
            </a:p>
          </p:txBody>
        </p:sp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xmlns="" id="{1929BAAD-91F4-324B-8E31-93E0E5321BE3}"/>
              </a:ext>
            </a:extLst>
          </p:cNvPr>
          <p:cNvGrpSpPr/>
          <p:nvPr/>
        </p:nvGrpSpPr>
        <p:grpSpPr>
          <a:xfrm>
            <a:off x="3318019" y="4211346"/>
            <a:ext cx="2468942" cy="2139060"/>
            <a:chOff x="3192653" y="4267200"/>
            <a:chExt cx="2848356" cy="2467780"/>
          </a:xfrm>
        </p:grpSpPr>
        <p:pic>
          <p:nvPicPr>
            <p:cNvPr id="16" name="Bildobjekt 15" descr="Resurs 9.png">
              <a:extLst>
                <a:ext uri="{FF2B5EF4-FFF2-40B4-BE49-F238E27FC236}">
                  <a16:creationId xmlns:a16="http://schemas.microsoft.com/office/drawing/2014/main" xmlns="" id="{A3BB243E-2B29-DA4E-AD24-F16503FA4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653" y="4267200"/>
              <a:ext cx="2848356" cy="2455164"/>
            </a:xfrm>
            <a:prstGeom prst="rect">
              <a:avLst/>
            </a:prstGeom>
          </p:spPr>
        </p:pic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xmlns="" id="{10769C3A-2357-ED4F-A0F5-2A4F7B4D8DDC}"/>
                </a:ext>
              </a:extLst>
            </p:cNvPr>
            <p:cNvSpPr txBox="1"/>
            <p:nvPr/>
          </p:nvSpPr>
          <p:spPr>
            <a:xfrm rot="5280000">
              <a:off x="3623650" y="5481988"/>
              <a:ext cx="2044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>
                  <a:solidFill>
                    <a:schemeClr val="bg1"/>
                  </a:solidFill>
                  <a:latin typeface="+mj-lt"/>
                </a:rPr>
                <a:t>TANKEN</a:t>
              </a:r>
            </a:p>
          </p:txBody>
        </p:sp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xmlns="" id="{1CCDF2BA-87B9-BD4B-B81D-48F97F710480}"/>
              </a:ext>
            </a:extLst>
          </p:cNvPr>
          <p:cNvGrpSpPr/>
          <p:nvPr/>
        </p:nvGrpSpPr>
        <p:grpSpPr>
          <a:xfrm>
            <a:off x="2479407" y="3583873"/>
            <a:ext cx="2122180" cy="2354015"/>
            <a:chOff x="2225167" y="3543300"/>
            <a:chExt cx="2448306" cy="2715768"/>
          </a:xfrm>
        </p:grpSpPr>
        <p:pic>
          <p:nvPicPr>
            <p:cNvPr id="19" name="Bildobjekt 18" descr="Resurs 10.png">
              <a:extLst>
                <a:ext uri="{FF2B5EF4-FFF2-40B4-BE49-F238E27FC236}">
                  <a16:creationId xmlns:a16="http://schemas.microsoft.com/office/drawing/2014/main" xmlns="" id="{704F2B61-C020-0448-A055-7922C790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67" y="3543300"/>
              <a:ext cx="2448306" cy="2715768"/>
            </a:xfrm>
            <a:prstGeom prst="rect">
              <a:avLst/>
            </a:prstGeom>
          </p:spPr>
        </p:pic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xmlns="" id="{5943A826-F4FA-0440-8775-43B0280D35D2}"/>
                </a:ext>
              </a:extLst>
            </p:cNvPr>
            <p:cNvSpPr txBox="1"/>
            <p:nvPr/>
          </p:nvSpPr>
          <p:spPr>
            <a:xfrm rot="20760000">
              <a:off x="2252167" y="4465794"/>
              <a:ext cx="2044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sv-SE" sz="2000" b="1" dirty="0">
                  <a:solidFill>
                    <a:schemeClr val="bg1"/>
                  </a:solidFill>
                  <a:latin typeface="+mj-lt"/>
                </a:rPr>
                <a:t>KÄNSLAN</a:t>
              </a:r>
            </a:p>
          </p:txBody>
        </p:sp>
      </p:grpSp>
      <p:pic>
        <p:nvPicPr>
          <p:cNvPr id="21" name="Bildobjekt 20" descr="Resurs 1.png">
            <a:extLst>
              <a:ext uri="{FF2B5EF4-FFF2-40B4-BE49-F238E27FC236}">
                <a16:creationId xmlns:a16="http://schemas.microsoft.com/office/drawing/2014/main" xmlns="" id="{9DDCA74A-85E0-1B4B-A369-6029F4C966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2174810"/>
            <a:ext cx="4056484" cy="41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387966" y="1062170"/>
            <a:ext cx="2908302" cy="1125007"/>
          </a:xfrm>
        </p:spPr>
        <p:txBody>
          <a:bodyPr/>
          <a:lstStyle/>
          <a:p>
            <a:r>
              <a:rPr lang="sv-SE" dirty="0" smtClean="0"/>
              <a:t>14 </a:t>
            </a:r>
            <a:r>
              <a:rPr lang="sv-SE" dirty="0" err="1" smtClean="0"/>
              <a:t>målspår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sz="2000" dirty="0" smtClean="0"/>
              <a:t>Scoutledarens verktyg för att få barn och unga att utvecklas till sin fulla potential!</a:t>
            </a:r>
            <a:endParaRPr lang="sv-SE" sz="2000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xmlns="" id="{076BEE20-F8A1-C146-BD9A-6FA99EF91335}"/>
              </a:ext>
            </a:extLst>
          </p:cNvPr>
          <p:cNvGrpSpPr/>
          <p:nvPr/>
        </p:nvGrpSpPr>
        <p:grpSpPr>
          <a:xfrm>
            <a:off x="2806637" y="1610402"/>
            <a:ext cx="1627786" cy="1627786"/>
            <a:chOff x="5048998" y="4678035"/>
            <a:chExt cx="2008929" cy="2008929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xmlns="" id="{FA9AD23D-DFD1-B043-BDC7-9DEA52D09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8998" y="4678035"/>
              <a:ext cx="2008929" cy="2008929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xmlns="" id="{61EDF731-811D-B240-9D73-17712AA569E9}"/>
                </a:ext>
              </a:extLst>
            </p:cNvPr>
            <p:cNvSpPr/>
            <p:nvPr/>
          </p:nvSpPr>
          <p:spPr>
            <a:xfrm>
              <a:off x="5308600" y="5303296"/>
              <a:ext cx="1523128" cy="379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Ledarskap</a:t>
              </a:r>
              <a:endParaRPr lang="sv-SE" sz="1400" dirty="0"/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xmlns="" id="{25378296-4DEF-2643-BF84-E2DD2924FAB6}"/>
              </a:ext>
            </a:extLst>
          </p:cNvPr>
          <p:cNvGrpSpPr/>
          <p:nvPr/>
        </p:nvGrpSpPr>
        <p:grpSpPr>
          <a:xfrm>
            <a:off x="3497718" y="689016"/>
            <a:ext cx="1627786" cy="1627786"/>
            <a:chOff x="5751044" y="3312044"/>
            <a:chExt cx="2008929" cy="2008929"/>
          </a:xfrm>
        </p:grpSpPr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xmlns="" id="{8FDED2DA-9A68-474D-991C-4B8B6B5BD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1044" y="3312044"/>
              <a:ext cx="2008929" cy="2008929"/>
            </a:xfrm>
            <a:prstGeom prst="rect">
              <a:avLst/>
            </a:prstGeom>
          </p:spPr>
        </p:pic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xmlns="" id="{2CC30D41-BBA5-8442-8AF4-1110C2192767}"/>
                </a:ext>
              </a:extLst>
            </p:cNvPr>
            <p:cNvSpPr/>
            <p:nvPr/>
          </p:nvSpPr>
          <p:spPr>
            <a:xfrm>
              <a:off x="6095714" y="3925619"/>
              <a:ext cx="1344275" cy="379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Relationer</a:t>
              </a:r>
              <a:endParaRPr lang="sv-SE" sz="1400" dirty="0"/>
            </a:p>
          </p:txBody>
        </p: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xmlns="" id="{9CE053E4-CEDC-274A-9D13-CC48BE3D157E}"/>
              </a:ext>
            </a:extLst>
          </p:cNvPr>
          <p:cNvGrpSpPr/>
          <p:nvPr/>
        </p:nvGrpSpPr>
        <p:grpSpPr>
          <a:xfrm>
            <a:off x="4180840" y="1546061"/>
            <a:ext cx="1627786" cy="1627786"/>
            <a:chOff x="6508299" y="4596861"/>
            <a:chExt cx="2008929" cy="2008929"/>
          </a:xfrm>
        </p:grpSpPr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xmlns="" id="{2FEA84BC-198C-FA4D-9463-598A8F266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8299" y="4596861"/>
              <a:ext cx="2008929" cy="2008929"/>
            </a:xfrm>
            <a:prstGeom prst="rect">
              <a:avLst/>
            </a:prstGeom>
          </p:spPr>
        </p:pic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xmlns="" id="{A90EFACD-157B-7F4A-9AF0-BA757BB0AB38}"/>
                </a:ext>
              </a:extLst>
            </p:cNvPr>
            <p:cNvSpPr/>
            <p:nvPr/>
          </p:nvSpPr>
          <p:spPr>
            <a:xfrm>
              <a:off x="6819027" y="5087008"/>
              <a:ext cx="1448673" cy="645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Aktiv i gruppen</a:t>
              </a:r>
              <a:endParaRPr lang="sv-SE" sz="1400" dirty="0"/>
            </a:p>
          </p:txBody>
        </p:sp>
      </p:grpSp>
      <p:grpSp>
        <p:nvGrpSpPr>
          <p:cNvPr id="16" name="Grupp 15">
            <a:extLst>
              <a:ext uri="{FF2B5EF4-FFF2-40B4-BE49-F238E27FC236}">
                <a16:creationId xmlns:a16="http://schemas.microsoft.com/office/drawing/2014/main" xmlns="" id="{0C004622-AACD-C34D-A39B-7DCBCF574C17}"/>
              </a:ext>
            </a:extLst>
          </p:cNvPr>
          <p:cNvGrpSpPr/>
          <p:nvPr/>
        </p:nvGrpSpPr>
        <p:grpSpPr>
          <a:xfrm>
            <a:off x="5971523" y="1733923"/>
            <a:ext cx="1627786" cy="1627786"/>
            <a:chOff x="5880411" y="1844553"/>
            <a:chExt cx="2008929" cy="2008929"/>
          </a:xfrm>
        </p:grpSpPr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xmlns="" id="{F7B0ADA1-9B9D-DA4B-B6C6-1E5719FF0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411" y="1844553"/>
              <a:ext cx="2008929" cy="2008929"/>
            </a:xfrm>
            <a:prstGeom prst="rect">
              <a:avLst/>
            </a:prstGeom>
          </p:spPr>
        </p:pic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xmlns="" id="{7AE3C9D7-5BD0-664E-8059-596FC511F9C1}"/>
                </a:ext>
              </a:extLst>
            </p:cNvPr>
            <p:cNvSpPr/>
            <p:nvPr/>
          </p:nvSpPr>
          <p:spPr>
            <a:xfrm>
              <a:off x="6430916" y="2455873"/>
              <a:ext cx="1004498" cy="379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Existens</a:t>
              </a:r>
              <a:endParaRPr lang="sv-SE" sz="1400" dirty="0"/>
            </a:p>
          </p:txBody>
        </p:sp>
      </p:grpSp>
      <p:grpSp>
        <p:nvGrpSpPr>
          <p:cNvPr id="19" name="Grupp 18">
            <a:extLst>
              <a:ext uri="{FF2B5EF4-FFF2-40B4-BE49-F238E27FC236}">
                <a16:creationId xmlns:a16="http://schemas.microsoft.com/office/drawing/2014/main" xmlns="" id="{2F9F20FE-2F28-AF45-8553-A497815FFEB3}"/>
              </a:ext>
            </a:extLst>
          </p:cNvPr>
          <p:cNvGrpSpPr/>
          <p:nvPr/>
        </p:nvGrpSpPr>
        <p:grpSpPr>
          <a:xfrm>
            <a:off x="7185833" y="1273562"/>
            <a:ext cx="1627786" cy="1627786"/>
            <a:chOff x="6948589" y="991553"/>
            <a:chExt cx="2008929" cy="2008929"/>
          </a:xfrm>
        </p:grpSpPr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xmlns="" id="{B1A4863D-0133-6A46-B40B-4A6D5CEAB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589" y="991553"/>
              <a:ext cx="2008929" cy="2008929"/>
            </a:xfrm>
            <a:prstGeom prst="rect">
              <a:avLst/>
            </a:prstGeom>
          </p:spPr>
        </p:pic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xmlns="" id="{97645442-C4B8-E543-BDF9-51334C7D7F3B}"/>
                </a:ext>
              </a:extLst>
            </p:cNvPr>
            <p:cNvSpPr/>
            <p:nvPr/>
          </p:nvSpPr>
          <p:spPr>
            <a:xfrm>
              <a:off x="7213601" y="1377516"/>
              <a:ext cx="1536700" cy="645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Egna </a:t>
              </a:r>
            </a:p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värderingar</a:t>
              </a:r>
              <a:endParaRPr lang="sv-SE" sz="1400" dirty="0"/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xmlns="" id="{7B9927C7-7DF4-AB4E-914D-515549CD3A1A}"/>
              </a:ext>
            </a:extLst>
          </p:cNvPr>
          <p:cNvGrpSpPr/>
          <p:nvPr/>
        </p:nvGrpSpPr>
        <p:grpSpPr>
          <a:xfrm>
            <a:off x="6854088" y="2469152"/>
            <a:ext cx="1627786" cy="1627786"/>
            <a:chOff x="6940817" y="2811349"/>
            <a:chExt cx="2008929" cy="2008929"/>
          </a:xfrm>
        </p:grpSpPr>
        <p:pic>
          <p:nvPicPr>
            <p:cNvPr id="23" name="Bildobjekt 22">
              <a:extLst>
                <a:ext uri="{FF2B5EF4-FFF2-40B4-BE49-F238E27FC236}">
                  <a16:creationId xmlns:a16="http://schemas.microsoft.com/office/drawing/2014/main" xmlns="" id="{785E7117-CF0A-5741-9F60-790662CB5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817" y="2811349"/>
              <a:ext cx="2008929" cy="2008929"/>
            </a:xfrm>
            <a:prstGeom prst="rect">
              <a:avLst/>
            </a:prstGeom>
          </p:spPr>
        </p:pic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xmlns="" id="{CEFE5154-BD84-084B-BC6A-58A9FFD5375F}"/>
                </a:ext>
              </a:extLst>
            </p:cNvPr>
            <p:cNvSpPr/>
            <p:nvPr/>
          </p:nvSpPr>
          <p:spPr>
            <a:xfrm>
              <a:off x="7212007" y="3133385"/>
              <a:ext cx="1536700" cy="91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Självinsikt och självkänsla</a:t>
              </a:r>
              <a:endParaRPr lang="sv-SE" sz="1400" dirty="0"/>
            </a:p>
          </p:txBody>
        </p:sp>
      </p:grpSp>
      <p:grpSp>
        <p:nvGrpSpPr>
          <p:cNvPr id="25" name="Grupp 24">
            <a:extLst>
              <a:ext uri="{FF2B5EF4-FFF2-40B4-BE49-F238E27FC236}">
                <a16:creationId xmlns:a16="http://schemas.microsoft.com/office/drawing/2014/main" xmlns="" id="{481454CC-0BF9-F44C-BD65-0C07425EB7C2}"/>
              </a:ext>
            </a:extLst>
          </p:cNvPr>
          <p:cNvGrpSpPr/>
          <p:nvPr/>
        </p:nvGrpSpPr>
        <p:grpSpPr>
          <a:xfrm>
            <a:off x="6013631" y="4104013"/>
            <a:ext cx="1627786" cy="1627786"/>
            <a:chOff x="205506" y="4264598"/>
            <a:chExt cx="2008929" cy="2008929"/>
          </a:xfrm>
        </p:grpSpPr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xmlns="" id="{7A65F692-5B5D-274F-8EAB-0EA44B4B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06" y="4264598"/>
              <a:ext cx="2008929" cy="2008929"/>
            </a:xfrm>
            <a:prstGeom prst="rect">
              <a:avLst/>
            </a:prstGeom>
          </p:spPr>
        </p:pic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xmlns="" id="{9235A338-233F-684A-BE22-8F5DCBEA408F}"/>
                </a:ext>
              </a:extLst>
            </p:cNvPr>
            <p:cNvSpPr/>
            <p:nvPr/>
          </p:nvSpPr>
          <p:spPr>
            <a:xfrm>
              <a:off x="480311" y="4731867"/>
              <a:ext cx="1481012" cy="645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Fysiska utmaningar</a:t>
              </a:r>
              <a:endParaRPr lang="sv-SE" sz="1400" dirty="0"/>
            </a:p>
          </p:txBody>
        </p:sp>
      </p:grpSp>
      <p:grpSp>
        <p:nvGrpSpPr>
          <p:cNvPr id="28" name="Grupp 27">
            <a:extLst>
              <a:ext uri="{FF2B5EF4-FFF2-40B4-BE49-F238E27FC236}">
                <a16:creationId xmlns:a16="http://schemas.microsoft.com/office/drawing/2014/main" xmlns="" id="{C1E41C59-5C51-9347-80A3-ECF75458B4BE}"/>
              </a:ext>
            </a:extLst>
          </p:cNvPr>
          <p:cNvGrpSpPr/>
          <p:nvPr/>
        </p:nvGrpSpPr>
        <p:grpSpPr>
          <a:xfrm>
            <a:off x="7075732" y="4528691"/>
            <a:ext cx="1627786" cy="1627786"/>
            <a:chOff x="1551022" y="4735376"/>
            <a:chExt cx="2008929" cy="2008929"/>
          </a:xfrm>
        </p:grpSpPr>
        <p:pic>
          <p:nvPicPr>
            <p:cNvPr id="29" name="Bildobjekt 28">
              <a:extLst>
                <a:ext uri="{FF2B5EF4-FFF2-40B4-BE49-F238E27FC236}">
                  <a16:creationId xmlns:a16="http://schemas.microsoft.com/office/drawing/2014/main" xmlns="" id="{138361FD-44E8-CB44-8F61-1BFDEFFE5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022" y="4735376"/>
              <a:ext cx="2008929" cy="2008929"/>
            </a:xfrm>
            <a:prstGeom prst="rect">
              <a:avLst/>
            </a:prstGeom>
          </p:spPr>
        </p:pic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xmlns="" id="{80A08538-FBBD-9D4D-A1C4-3BE76B8D6600}"/>
                </a:ext>
              </a:extLst>
            </p:cNvPr>
            <p:cNvSpPr/>
            <p:nvPr/>
          </p:nvSpPr>
          <p:spPr>
            <a:xfrm>
              <a:off x="1816101" y="5232762"/>
              <a:ext cx="1493502" cy="645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Ta hand om sin kropp</a:t>
              </a:r>
              <a:endParaRPr lang="sv-SE" sz="1400" dirty="0"/>
            </a:p>
          </p:txBody>
        </p:sp>
      </p:grpSp>
      <p:grpSp>
        <p:nvGrpSpPr>
          <p:cNvPr id="31" name="Grupp 30">
            <a:extLst>
              <a:ext uri="{FF2B5EF4-FFF2-40B4-BE49-F238E27FC236}">
                <a16:creationId xmlns:a16="http://schemas.microsoft.com/office/drawing/2014/main" xmlns="" id="{8B7BD9AA-9500-2241-B566-2D75A8F2F6CD}"/>
              </a:ext>
            </a:extLst>
          </p:cNvPr>
          <p:cNvGrpSpPr/>
          <p:nvPr/>
        </p:nvGrpSpPr>
        <p:grpSpPr>
          <a:xfrm>
            <a:off x="395536" y="3973003"/>
            <a:ext cx="1627786" cy="1627786"/>
            <a:chOff x="1465560" y="976427"/>
            <a:chExt cx="2008929" cy="2008929"/>
          </a:xfrm>
        </p:grpSpPr>
        <p:pic>
          <p:nvPicPr>
            <p:cNvPr id="32" name="Bildobjekt 31">
              <a:extLst>
                <a:ext uri="{FF2B5EF4-FFF2-40B4-BE49-F238E27FC236}">
                  <a16:creationId xmlns:a16="http://schemas.microsoft.com/office/drawing/2014/main" xmlns="" id="{48E78E76-6E00-B84D-B95A-C7C78EDD6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560" y="976427"/>
              <a:ext cx="2008929" cy="2008929"/>
            </a:xfrm>
            <a:prstGeom prst="rect">
              <a:avLst/>
            </a:prstGeom>
          </p:spPr>
        </p:pic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xmlns="" id="{C61D8DFB-D9AB-0C42-9E7E-BE70F656F7C0}"/>
                </a:ext>
              </a:extLst>
            </p:cNvPr>
            <p:cNvSpPr/>
            <p:nvPr/>
          </p:nvSpPr>
          <p:spPr>
            <a:xfrm>
              <a:off x="1689100" y="1496846"/>
              <a:ext cx="1595103" cy="645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Aktiv i samhället</a:t>
              </a:r>
              <a:endParaRPr lang="sv-SE" sz="1400" dirty="0"/>
            </a:p>
          </p:txBody>
        </p:sp>
      </p:grpSp>
      <p:grpSp>
        <p:nvGrpSpPr>
          <p:cNvPr id="34" name="Grupp 33">
            <a:extLst>
              <a:ext uri="{FF2B5EF4-FFF2-40B4-BE49-F238E27FC236}">
                <a16:creationId xmlns:a16="http://schemas.microsoft.com/office/drawing/2014/main" xmlns="" id="{DF47B2E8-31BE-1E4F-9D2F-F3A77CBD7738}"/>
              </a:ext>
            </a:extLst>
          </p:cNvPr>
          <p:cNvGrpSpPr/>
          <p:nvPr/>
        </p:nvGrpSpPr>
        <p:grpSpPr>
          <a:xfrm>
            <a:off x="4019247" y="4528691"/>
            <a:ext cx="1627786" cy="1627786"/>
            <a:chOff x="3415058" y="4828766"/>
            <a:chExt cx="2008929" cy="2008929"/>
          </a:xfrm>
        </p:grpSpPr>
        <p:pic>
          <p:nvPicPr>
            <p:cNvPr id="35" name="Bildobjekt 34">
              <a:extLst>
                <a:ext uri="{FF2B5EF4-FFF2-40B4-BE49-F238E27FC236}">
                  <a16:creationId xmlns:a16="http://schemas.microsoft.com/office/drawing/2014/main" xmlns="" id="{F528FF28-1F57-EA4E-A9B1-1142FF1C4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5058" y="4828766"/>
              <a:ext cx="2008929" cy="2008929"/>
            </a:xfrm>
            <a:prstGeom prst="rect">
              <a:avLst/>
            </a:prstGeom>
          </p:spPr>
        </p:pic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xmlns="" id="{67EF159F-109A-D841-A582-C7B78561D79A}"/>
                </a:ext>
              </a:extLst>
            </p:cNvPr>
            <p:cNvSpPr/>
            <p:nvPr/>
          </p:nvSpPr>
          <p:spPr>
            <a:xfrm>
              <a:off x="3916239" y="5346731"/>
              <a:ext cx="1085857" cy="645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Problem-</a:t>
              </a:r>
            </a:p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lösning</a:t>
              </a:r>
              <a:endParaRPr lang="sv-SE" sz="1400" dirty="0"/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xmlns="" id="{51D799ED-B232-F942-9FBE-765FCDA1A3E8}"/>
              </a:ext>
            </a:extLst>
          </p:cNvPr>
          <p:cNvGrpSpPr/>
          <p:nvPr/>
        </p:nvGrpSpPr>
        <p:grpSpPr>
          <a:xfrm>
            <a:off x="4416117" y="3543535"/>
            <a:ext cx="1627786" cy="1627786"/>
            <a:chOff x="4086785" y="3632229"/>
            <a:chExt cx="2008929" cy="2008929"/>
          </a:xfrm>
        </p:grpSpPr>
        <p:pic>
          <p:nvPicPr>
            <p:cNvPr id="38" name="Bildobjekt 37">
              <a:extLst>
                <a:ext uri="{FF2B5EF4-FFF2-40B4-BE49-F238E27FC236}">
                  <a16:creationId xmlns:a16="http://schemas.microsoft.com/office/drawing/2014/main" xmlns="" id="{DAB26713-881A-2A4D-8519-87773D984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785" y="3632229"/>
              <a:ext cx="2008929" cy="2008929"/>
            </a:xfrm>
            <a:prstGeom prst="rect">
              <a:avLst/>
            </a:prstGeom>
          </p:spPr>
        </p:pic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xmlns="" id="{69EF3F93-8160-2747-BEB7-59D37A7ADD7F}"/>
                </a:ext>
              </a:extLst>
            </p:cNvPr>
            <p:cNvSpPr/>
            <p:nvPr/>
          </p:nvSpPr>
          <p:spPr>
            <a:xfrm>
              <a:off x="4394200" y="3991744"/>
              <a:ext cx="1448111" cy="935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Fantasi </a:t>
              </a:r>
            </a:p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och kreativt uttryck</a:t>
              </a:r>
              <a:endParaRPr lang="sv-SE" sz="1400" dirty="0"/>
            </a:p>
          </p:txBody>
        </p:sp>
      </p:grpSp>
      <p:grpSp>
        <p:nvGrpSpPr>
          <p:cNvPr id="40" name="Grupp 39">
            <a:extLst>
              <a:ext uri="{FF2B5EF4-FFF2-40B4-BE49-F238E27FC236}">
                <a16:creationId xmlns:a16="http://schemas.microsoft.com/office/drawing/2014/main" xmlns="" id="{123FF828-7CAB-074F-9005-2D55D4BFEE34}"/>
              </a:ext>
            </a:extLst>
          </p:cNvPr>
          <p:cNvGrpSpPr/>
          <p:nvPr/>
        </p:nvGrpSpPr>
        <p:grpSpPr>
          <a:xfrm>
            <a:off x="3331310" y="3305697"/>
            <a:ext cx="1627786" cy="1627786"/>
            <a:chOff x="6040195" y="3195967"/>
            <a:chExt cx="1627786" cy="1627786"/>
          </a:xfrm>
        </p:grpSpPr>
        <p:pic>
          <p:nvPicPr>
            <p:cNvPr id="41" name="Bildobjekt 40">
              <a:extLst>
                <a:ext uri="{FF2B5EF4-FFF2-40B4-BE49-F238E27FC236}">
                  <a16:creationId xmlns:a16="http://schemas.microsoft.com/office/drawing/2014/main" xmlns="" id="{B9C25601-A6FD-1C4F-9FBC-C46640D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0195" y="3195967"/>
              <a:ext cx="1627786" cy="1627786"/>
            </a:xfrm>
            <a:prstGeom prst="rect">
              <a:avLst/>
            </a:prstGeom>
          </p:spPr>
        </p:pic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xmlns="" id="{5DDC513B-8153-8D4F-A7C0-F764841F5115}"/>
                </a:ext>
              </a:extLst>
            </p:cNvPr>
            <p:cNvSpPr/>
            <p:nvPr/>
          </p:nvSpPr>
          <p:spPr>
            <a:xfrm>
              <a:off x="6251310" y="3588398"/>
              <a:ext cx="11936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Kritiskt tänkande</a:t>
              </a:r>
              <a:endParaRPr lang="sv-SE" sz="1400" dirty="0"/>
            </a:p>
          </p:txBody>
        </p:sp>
      </p:grpSp>
      <p:grpSp>
        <p:nvGrpSpPr>
          <p:cNvPr id="43" name="Grupp 42">
            <a:extLst>
              <a:ext uri="{FF2B5EF4-FFF2-40B4-BE49-F238E27FC236}">
                <a16:creationId xmlns:a16="http://schemas.microsoft.com/office/drawing/2014/main" xmlns="" id="{DAB84425-8EC1-2344-A687-1E1E799C45E1}"/>
              </a:ext>
            </a:extLst>
          </p:cNvPr>
          <p:cNvGrpSpPr/>
          <p:nvPr/>
        </p:nvGrpSpPr>
        <p:grpSpPr>
          <a:xfrm>
            <a:off x="1712517" y="3358236"/>
            <a:ext cx="1627786" cy="1627786"/>
            <a:chOff x="1300674" y="2587933"/>
            <a:chExt cx="2008929" cy="2008929"/>
          </a:xfrm>
        </p:grpSpPr>
        <p:pic>
          <p:nvPicPr>
            <p:cNvPr id="44" name="Bildobjekt 43">
              <a:extLst>
                <a:ext uri="{FF2B5EF4-FFF2-40B4-BE49-F238E27FC236}">
                  <a16:creationId xmlns:a16="http://schemas.microsoft.com/office/drawing/2014/main" xmlns="" id="{F6622EF0-F325-D94E-AC75-A8FAC385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674" y="2587933"/>
              <a:ext cx="2008929" cy="2008929"/>
            </a:xfrm>
            <a:prstGeom prst="rect">
              <a:avLst/>
            </a:prstGeom>
          </p:spPr>
        </p:pic>
        <p:sp>
          <p:nvSpPr>
            <p:cNvPr id="45" name="Rektangel 44">
              <a:extLst>
                <a:ext uri="{FF2B5EF4-FFF2-40B4-BE49-F238E27FC236}">
                  <a16:creationId xmlns:a16="http://schemas.microsoft.com/office/drawing/2014/main" xmlns="" id="{3A2852F6-0226-4643-918C-D9F568C8828A}"/>
                </a:ext>
              </a:extLst>
            </p:cNvPr>
            <p:cNvSpPr/>
            <p:nvPr/>
          </p:nvSpPr>
          <p:spPr>
            <a:xfrm>
              <a:off x="1551022" y="2942117"/>
              <a:ext cx="1547777" cy="911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Förståelse </a:t>
              </a:r>
            </a:p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för om-</a:t>
              </a:r>
            </a:p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världen</a:t>
              </a:r>
              <a:endParaRPr lang="sv-SE" sz="1400" dirty="0"/>
            </a:p>
          </p:txBody>
        </p:sp>
      </p:grpSp>
      <p:grpSp>
        <p:nvGrpSpPr>
          <p:cNvPr id="46" name="Grupp 45">
            <a:extLst>
              <a:ext uri="{FF2B5EF4-FFF2-40B4-BE49-F238E27FC236}">
                <a16:creationId xmlns:a16="http://schemas.microsoft.com/office/drawing/2014/main" xmlns="" id="{97E68637-7E37-6342-BE56-3BF3861A04C9}"/>
              </a:ext>
            </a:extLst>
          </p:cNvPr>
          <p:cNvGrpSpPr/>
          <p:nvPr/>
        </p:nvGrpSpPr>
        <p:grpSpPr>
          <a:xfrm>
            <a:off x="703732" y="2755892"/>
            <a:ext cx="1627786" cy="1627786"/>
            <a:chOff x="211854" y="1682150"/>
            <a:chExt cx="2008929" cy="2008929"/>
          </a:xfrm>
        </p:grpSpPr>
        <p:pic>
          <p:nvPicPr>
            <p:cNvPr id="47" name="Bildobjekt 46">
              <a:extLst>
                <a:ext uri="{FF2B5EF4-FFF2-40B4-BE49-F238E27FC236}">
                  <a16:creationId xmlns:a16="http://schemas.microsoft.com/office/drawing/2014/main" xmlns="" id="{E60A2903-8D03-B84B-9B2A-43221F8B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54" y="1682150"/>
              <a:ext cx="2008929" cy="2008929"/>
            </a:xfrm>
            <a:prstGeom prst="rect">
              <a:avLst/>
            </a:prstGeom>
          </p:spPr>
        </p:pic>
        <p:sp>
          <p:nvSpPr>
            <p:cNvPr id="48" name="Rektangel 47">
              <a:extLst>
                <a:ext uri="{FF2B5EF4-FFF2-40B4-BE49-F238E27FC236}">
                  <a16:creationId xmlns:a16="http://schemas.microsoft.com/office/drawing/2014/main" xmlns="" id="{60EC53AE-6FA9-104E-B17C-908AF03C53D9}"/>
                </a:ext>
              </a:extLst>
            </p:cNvPr>
            <p:cNvSpPr/>
            <p:nvPr/>
          </p:nvSpPr>
          <p:spPr>
            <a:xfrm>
              <a:off x="480310" y="2197968"/>
              <a:ext cx="1481014" cy="6457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sv-SE" sz="1400" dirty="0">
                  <a:solidFill>
                    <a:schemeClr val="bg1"/>
                  </a:solidFill>
                  <a:latin typeface="+mj-lt"/>
                  <a:cs typeface="PFDinTextCompPro-XThin" charset="0"/>
                </a:rPr>
                <a:t>Känsla för naturen</a:t>
              </a:r>
              <a:endParaRPr lang="sv-S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655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Målspår</a:t>
            </a:r>
            <a:r>
              <a:rPr lang="sv-SE" dirty="0" smtClean="0"/>
              <a:t> per åldersgrupp eller stegring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71" y="1856095"/>
            <a:ext cx="2998815" cy="4237630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93" y="2377502"/>
            <a:ext cx="4523308" cy="302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7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79721" y="1214772"/>
            <a:ext cx="4877726" cy="914096"/>
          </a:xfrm>
        </p:spPr>
        <p:txBody>
          <a:bodyPr/>
          <a:lstStyle/>
          <a:p>
            <a:r>
              <a:rPr lang="sv-SE" dirty="0" smtClean="0"/>
              <a:t>Fyra sätt att jobba med </a:t>
            </a:r>
            <a:r>
              <a:rPr lang="sv-SE" dirty="0" err="1" smtClean="0"/>
              <a:t>målspåren</a:t>
            </a:r>
            <a:endParaRPr lang="sv-SE" dirty="0"/>
          </a:p>
        </p:txBody>
      </p:sp>
      <p:sp>
        <p:nvSpPr>
          <p:cNvPr id="4" name="Underrubrik 3"/>
          <p:cNvSpPr>
            <a:spLocks noGrp="1"/>
          </p:cNvSpPr>
          <p:nvPr>
            <p:ph type="subTitle" idx="1"/>
          </p:nvPr>
        </p:nvSpPr>
        <p:spPr>
          <a:xfrm>
            <a:off x="402180" y="2156647"/>
            <a:ext cx="4906877" cy="4050745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000" kern="0" dirty="0" smtClean="0">
              <a:solidFill>
                <a:srgbClr val="003C69"/>
              </a:solidFill>
              <a:latin typeface="+mj-lt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kern="0" dirty="0" smtClean="0">
                <a:solidFill>
                  <a:schemeClr val="tx1"/>
                </a:solidFill>
                <a:latin typeface="+mj-lt"/>
              </a:rPr>
              <a:t>Aktiviteter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kern="0" dirty="0" smtClean="0">
                <a:solidFill>
                  <a:schemeClr val="tx1"/>
                </a:solidFill>
                <a:latin typeface="+mj-lt"/>
              </a:rPr>
              <a:t>Arbetssätt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kern="0" dirty="0" smtClean="0">
                <a:solidFill>
                  <a:schemeClr val="tx1"/>
                </a:solidFill>
                <a:latin typeface="+mj-lt"/>
              </a:rPr>
              <a:t>Lite varje möte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kern="0" dirty="0" smtClean="0">
                <a:solidFill>
                  <a:schemeClr val="tx1"/>
                </a:solidFill>
                <a:latin typeface="+mj-lt"/>
              </a:rPr>
              <a:t>Fånga tillfället</a:t>
            </a:r>
            <a:endParaRPr lang="sv-SE" sz="2000" kern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8" r="31522" b="8127"/>
          <a:stretch/>
        </p:blipFill>
        <p:spPr>
          <a:xfrm>
            <a:off x="5271811" y="288759"/>
            <a:ext cx="3872205" cy="568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753737" y="3174074"/>
            <a:ext cx="55409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dirty="0">
                <a:hlinkClick r:id="rId2"/>
              </a:rPr>
              <a:t>https://www.youtube.com/watch?v=F5y5qyi5ZIc&amp;t=8s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530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03" y="4566623"/>
            <a:ext cx="3075778" cy="2050519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04" y="2438122"/>
            <a:ext cx="3070784" cy="2047189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903" y="293749"/>
            <a:ext cx="3075777" cy="2050518"/>
          </a:xfrm>
          <a:prstGeom prst="rect">
            <a:avLst/>
          </a:prstGeom>
        </p:spPr>
      </p:pic>
      <p:sp>
        <p:nvSpPr>
          <p:cNvPr id="18" name="Rubrik 1"/>
          <p:cNvSpPr>
            <a:spLocks noGrp="1"/>
          </p:cNvSpPr>
          <p:nvPr>
            <p:ph type="title"/>
          </p:nvPr>
        </p:nvSpPr>
        <p:spPr>
          <a:xfrm>
            <a:off x="402180" y="820410"/>
            <a:ext cx="7520553" cy="498598"/>
          </a:xfrm>
        </p:spPr>
        <p:txBody>
          <a:bodyPr/>
          <a:lstStyle/>
          <a:p>
            <a:r>
              <a:rPr lang="sv-SE" sz="3600" dirty="0" smtClean="0"/>
              <a:t>Scoutmöte</a:t>
            </a:r>
            <a:endParaRPr lang="sv-SE" sz="3600" dirty="0"/>
          </a:p>
        </p:txBody>
      </p:sp>
      <p:sp>
        <p:nvSpPr>
          <p:cNvPr id="8" name="Underrubrik 3"/>
          <p:cNvSpPr>
            <a:spLocks noGrp="1"/>
          </p:cNvSpPr>
          <p:nvPr>
            <p:ph type="subTitle" idx="1"/>
          </p:nvPr>
        </p:nvSpPr>
        <p:spPr>
          <a:xfrm>
            <a:off x="402180" y="1987187"/>
            <a:ext cx="4906877" cy="4050745"/>
          </a:xfrm>
        </p:spPr>
        <p:txBody>
          <a:bodyPr/>
          <a:lstStyle/>
          <a:p>
            <a:pPr marL="0" lvl="0" indent="0">
              <a:spcAft>
                <a:spcPts val="0"/>
              </a:spcAft>
              <a:buNone/>
            </a:pPr>
            <a:r>
              <a:rPr lang="sv-SE" sz="2400" kern="0" dirty="0" smtClean="0">
                <a:solidFill>
                  <a:schemeClr val="tx1"/>
                </a:solidFill>
                <a:latin typeface="+mj-lt"/>
              </a:rPr>
              <a:t>CEREMONI – </a:t>
            </a:r>
            <a:r>
              <a:rPr lang="sv-SE" sz="1800" kern="0" dirty="0" smtClean="0">
                <a:solidFill>
                  <a:schemeClr val="tx1"/>
                </a:solidFill>
                <a:latin typeface="+mj-lt"/>
              </a:rPr>
              <a:t>inleder mötet, varje scout blir sedd och välkomnad</a:t>
            </a:r>
            <a:br>
              <a:rPr lang="sv-SE" sz="1800" kern="0" dirty="0" smtClean="0">
                <a:solidFill>
                  <a:schemeClr val="tx1"/>
                </a:solidFill>
                <a:latin typeface="+mj-lt"/>
              </a:rPr>
            </a:br>
            <a:endParaRPr lang="sv-SE" sz="1800" kern="0" dirty="0" smtClean="0">
              <a:solidFill>
                <a:schemeClr val="tx1"/>
              </a:solidFill>
              <a:latin typeface="+mj-lt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sv-SE" sz="2400" kern="0" dirty="0" smtClean="0">
                <a:solidFill>
                  <a:schemeClr val="tx1"/>
                </a:solidFill>
                <a:latin typeface="+mj-lt"/>
              </a:rPr>
              <a:t>LEK – </a:t>
            </a:r>
            <a:r>
              <a:rPr lang="sv-SE" sz="1800" kern="0" dirty="0" smtClean="0">
                <a:solidFill>
                  <a:schemeClr val="tx1"/>
                </a:solidFill>
                <a:latin typeface="+mj-lt"/>
              </a:rPr>
              <a:t>för att komma igång</a:t>
            </a:r>
            <a:br>
              <a:rPr lang="sv-SE" sz="1800" kern="0" dirty="0" smtClean="0">
                <a:solidFill>
                  <a:schemeClr val="tx1"/>
                </a:solidFill>
                <a:latin typeface="+mj-lt"/>
              </a:rPr>
            </a:br>
            <a:endParaRPr lang="sv-SE" sz="1800" kern="0" dirty="0">
              <a:solidFill>
                <a:schemeClr val="tx1"/>
              </a:solidFill>
              <a:latin typeface="+mj-lt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sv-SE" sz="2400" kern="0" dirty="0" smtClean="0">
                <a:solidFill>
                  <a:schemeClr val="tx1"/>
                </a:solidFill>
                <a:latin typeface="+mj-lt"/>
              </a:rPr>
              <a:t>PROGRAMPASS </a:t>
            </a:r>
            <a:r>
              <a:rPr lang="sv-SE" sz="2400" kern="0" dirty="0">
                <a:solidFill>
                  <a:schemeClr val="tx1"/>
                </a:solidFill>
                <a:latin typeface="+mj-lt"/>
              </a:rPr>
              <a:t>– </a:t>
            </a:r>
            <a:r>
              <a:rPr lang="sv-SE" sz="1800" kern="0" dirty="0" smtClean="0">
                <a:solidFill>
                  <a:schemeClr val="tx1"/>
                </a:solidFill>
                <a:latin typeface="+mj-lt"/>
              </a:rPr>
              <a:t>själva innehållet, det scouterna lär sig/övar på/tänker kring</a:t>
            </a:r>
            <a:br>
              <a:rPr lang="sv-SE" sz="1800" kern="0" dirty="0" smtClean="0">
                <a:solidFill>
                  <a:schemeClr val="tx1"/>
                </a:solidFill>
                <a:latin typeface="+mj-lt"/>
              </a:rPr>
            </a:br>
            <a:endParaRPr lang="sv-SE" sz="1800" kern="0" dirty="0">
              <a:solidFill>
                <a:schemeClr val="tx1"/>
              </a:solidFill>
              <a:latin typeface="+mj-lt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sv-SE" sz="2400" kern="0" dirty="0" smtClean="0">
                <a:solidFill>
                  <a:schemeClr val="tx1"/>
                </a:solidFill>
                <a:latin typeface="+mj-lt"/>
              </a:rPr>
              <a:t>REFLEKTION </a:t>
            </a:r>
            <a:r>
              <a:rPr lang="sv-SE" sz="2400" kern="0" dirty="0">
                <a:solidFill>
                  <a:schemeClr val="tx1"/>
                </a:solidFill>
                <a:latin typeface="+mj-lt"/>
              </a:rPr>
              <a:t>– </a:t>
            </a:r>
            <a:r>
              <a:rPr lang="sv-SE" sz="1800" kern="0" dirty="0" smtClean="0">
                <a:solidFill>
                  <a:schemeClr val="tx1"/>
                </a:solidFill>
                <a:latin typeface="+mj-lt"/>
              </a:rPr>
              <a:t>i den lilla eller stora gruppen. Vad har vi lärt oss/sett/gjort/tänkt/känt?</a:t>
            </a:r>
            <a:br>
              <a:rPr lang="sv-SE" sz="1800" kern="0" dirty="0" smtClean="0">
                <a:solidFill>
                  <a:schemeClr val="tx1"/>
                </a:solidFill>
                <a:latin typeface="+mj-lt"/>
              </a:rPr>
            </a:br>
            <a:endParaRPr lang="sv-SE" sz="1800" kern="0" dirty="0">
              <a:solidFill>
                <a:schemeClr val="tx1"/>
              </a:solidFill>
              <a:latin typeface="+mj-lt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sv-SE" sz="2400" kern="0" dirty="0" smtClean="0">
                <a:solidFill>
                  <a:schemeClr val="tx1"/>
                </a:solidFill>
                <a:latin typeface="+mj-lt"/>
              </a:rPr>
              <a:t>CEREMONI </a:t>
            </a:r>
            <a:r>
              <a:rPr lang="sv-SE" sz="2400" kern="0" dirty="0">
                <a:solidFill>
                  <a:schemeClr val="tx1"/>
                </a:solidFill>
                <a:latin typeface="+mj-lt"/>
              </a:rPr>
              <a:t>– </a:t>
            </a:r>
            <a:r>
              <a:rPr lang="sv-SE" sz="1800" kern="0" dirty="0" smtClean="0">
                <a:solidFill>
                  <a:schemeClr val="tx1"/>
                </a:solidFill>
                <a:latin typeface="+mj-lt"/>
              </a:rPr>
              <a:t>avslutar mötet. Tacka för idag, markera ett tydligt slut och berätta vad som händer nästa gång</a:t>
            </a:r>
            <a:endParaRPr lang="sv-SE" sz="1800" kern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10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xmlns="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Övning: planera scoutmöte utifrån </a:t>
            </a:r>
            <a:r>
              <a:rPr lang="sv-SE" altLang="sv-SE" dirty="0" err="1" smtClean="0"/>
              <a:t>målspår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:a16="http://schemas.microsoft.com/office/drawing/2014/main" xmlns="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42432" y="1665183"/>
            <a:ext cx="3600450" cy="490609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z="1800" dirty="0" smtClean="0">
              <a:latin typeface="+mj-lt"/>
            </a:endParaRPr>
          </a:p>
          <a:p>
            <a:r>
              <a:rPr lang="sv-SE" sz="1800" dirty="0" smtClean="0">
                <a:latin typeface="+mj-lt"/>
              </a:rPr>
              <a:t>Varje ålderspatrull får ett slumpmässigt utvalt </a:t>
            </a:r>
            <a:r>
              <a:rPr lang="sv-SE" sz="1800" dirty="0" err="1" smtClean="0">
                <a:latin typeface="+mj-lt"/>
              </a:rPr>
              <a:t>målspår</a:t>
            </a:r>
            <a:r>
              <a:rPr lang="sv-SE" sz="1800" dirty="0" smtClean="0">
                <a:latin typeface="+mj-lt"/>
              </a:rPr>
              <a:t> </a:t>
            </a:r>
            <a:endParaRPr lang="sv-SE" sz="1800" dirty="0">
              <a:latin typeface="+mj-lt"/>
            </a:endParaRPr>
          </a:p>
          <a:p>
            <a:r>
              <a:rPr lang="sv-SE" sz="1800" dirty="0" smtClean="0">
                <a:latin typeface="+mj-lt"/>
              </a:rPr>
              <a:t>Välj ett tema (tex pirater, äventyr eller Harry Potter)</a:t>
            </a:r>
            <a:endParaRPr lang="sv-SE" dirty="0"/>
          </a:p>
          <a:p>
            <a:pPr lvl="0"/>
            <a:r>
              <a:rPr lang="sv-SE" sz="1800" dirty="0" smtClean="0">
                <a:latin typeface="+mj-lt"/>
              </a:rPr>
              <a:t>Planera ett scoutmöte enligt:</a:t>
            </a:r>
            <a:endParaRPr lang="sv-SE" sz="1800" dirty="0">
              <a:latin typeface="+mj-lt"/>
            </a:endParaRPr>
          </a:p>
          <a:p>
            <a:pPr lvl="1"/>
            <a:r>
              <a:rPr lang="sv-SE" sz="1500" dirty="0" smtClean="0">
                <a:latin typeface="+mj-lt"/>
              </a:rPr>
              <a:t>Ceremoni</a:t>
            </a:r>
          </a:p>
          <a:p>
            <a:pPr lvl="1"/>
            <a:r>
              <a:rPr lang="sv-SE" sz="1500" dirty="0" smtClean="0">
                <a:latin typeface="+mj-lt"/>
              </a:rPr>
              <a:t>Lek</a:t>
            </a:r>
          </a:p>
          <a:p>
            <a:pPr lvl="1"/>
            <a:r>
              <a:rPr lang="sv-SE" sz="1500" dirty="0" smtClean="0">
                <a:latin typeface="+mj-lt"/>
              </a:rPr>
              <a:t>Programpass</a:t>
            </a:r>
          </a:p>
          <a:p>
            <a:pPr lvl="1"/>
            <a:r>
              <a:rPr lang="sv-SE" sz="1500" dirty="0" smtClean="0">
                <a:latin typeface="+mj-lt"/>
              </a:rPr>
              <a:t>Reflektion </a:t>
            </a:r>
          </a:p>
          <a:p>
            <a:pPr lvl="1"/>
            <a:r>
              <a:rPr lang="sv-SE" sz="1500" dirty="0" smtClean="0">
                <a:latin typeface="+mj-lt"/>
              </a:rPr>
              <a:t>Ceremoni </a:t>
            </a:r>
          </a:p>
        </p:txBody>
      </p:sp>
      <p:pic>
        <p:nvPicPr>
          <p:cNvPr id="7" name="Platshållare för bild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 b="28754"/>
          <a:stretch/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xmlns="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Övning: planera scoutmöte utifrån </a:t>
            </a:r>
            <a:r>
              <a:rPr lang="sv-SE" altLang="sv-SE" dirty="0" err="1" smtClean="0"/>
              <a:t>målspår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:a16="http://schemas.microsoft.com/office/drawing/2014/main" xmlns="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42432" y="1665183"/>
            <a:ext cx="3600450" cy="490609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 sz="1800" dirty="0" smtClean="0">
              <a:latin typeface="+mj-lt"/>
            </a:endParaRPr>
          </a:p>
          <a:p>
            <a:r>
              <a:rPr lang="sv-SE" sz="1800" dirty="0" smtClean="0">
                <a:latin typeface="+mj-lt"/>
              </a:rPr>
              <a:t>Reflektion</a:t>
            </a:r>
            <a:r>
              <a:rPr lang="sv-SE" sz="1800" dirty="0" smtClean="0">
                <a:latin typeface="+mj-lt"/>
              </a:rPr>
              <a:t>: Vilka delar av scoutmetoden fick ni med i övningen? </a:t>
            </a:r>
            <a:endParaRPr lang="sv-SE" sz="1800" dirty="0">
              <a:latin typeface="+mj-lt"/>
            </a:endParaRPr>
          </a:p>
          <a:p>
            <a:pPr marL="0" indent="0">
              <a:buNone/>
            </a:pPr>
            <a:endParaRPr lang="sv-SE" sz="1200" dirty="0" smtClean="0">
              <a:latin typeface="+mj-lt"/>
            </a:endParaRPr>
          </a:p>
          <a:p>
            <a:pPr lvl="1"/>
            <a:r>
              <a:rPr lang="sv-SE" sz="1200" dirty="0" smtClean="0">
                <a:latin typeface="+mj-lt"/>
              </a:rPr>
              <a:t>Patrullsystemet</a:t>
            </a:r>
          </a:p>
          <a:p>
            <a:pPr lvl="1"/>
            <a:r>
              <a:rPr lang="sv-SE" sz="1200" dirty="0" smtClean="0">
                <a:latin typeface="+mj-lt"/>
              </a:rPr>
              <a:t>Learning by </a:t>
            </a:r>
            <a:r>
              <a:rPr lang="sv-SE" sz="1200" dirty="0" err="1" smtClean="0">
                <a:latin typeface="+mj-lt"/>
              </a:rPr>
              <a:t>doing</a:t>
            </a:r>
            <a:endParaRPr lang="sv-SE" sz="1200" dirty="0" smtClean="0">
              <a:latin typeface="+mj-lt"/>
            </a:endParaRPr>
          </a:p>
          <a:p>
            <a:pPr lvl="1"/>
            <a:r>
              <a:rPr lang="sv-SE" sz="1200" dirty="0" smtClean="0">
                <a:latin typeface="+mj-lt"/>
              </a:rPr>
              <a:t>Lokalt och globalt samhällsengagemang</a:t>
            </a:r>
          </a:p>
          <a:p>
            <a:pPr lvl="1"/>
            <a:r>
              <a:rPr lang="sv-SE" sz="1200" dirty="0" smtClean="0">
                <a:latin typeface="+mj-lt"/>
              </a:rPr>
              <a:t>Friluftsliv </a:t>
            </a:r>
          </a:p>
          <a:p>
            <a:pPr lvl="1"/>
            <a:r>
              <a:rPr lang="sv-SE" sz="1200" dirty="0" smtClean="0">
                <a:latin typeface="+mj-lt"/>
              </a:rPr>
              <a:t>Lyssnande stödjande ledarskap  </a:t>
            </a:r>
          </a:p>
          <a:p>
            <a:pPr lvl="1"/>
            <a:r>
              <a:rPr lang="sv-SE" sz="1200" dirty="0" smtClean="0">
                <a:latin typeface="+mj-lt"/>
              </a:rPr>
              <a:t>Symboliskt ramverk</a:t>
            </a:r>
          </a:p>
          <a:p>
            <a:pPr lvl="1"/>
            <a:r>
              <a:rPr lang="sv-SE" sz="1200" dirty="0" smtClean="0">
                <a:latin typeface="+mj-lt"/>
              </a:rPr>
              <a:t>Scoutlag </a:t>
            </a:r>
            <a:r>
              <a:rPr lang="sv-SE" sz="1200" dirty="0" smtClean="0">
                <a:latin typeface="+mj-lt"/>
              </a:rPr>
              <a:t>och </a:t>
            </a:r>
            <a:r>
              <a:rPr lang="sv-SE" sz="1200" dirty="0" smtClean="0">
                <a:latin typeface="+mj-lt"/>
              </a:rPr>
              <a:t>scoutlöfte</a:t>
            </a:r>
            <a:endParaRPr lang="sv-SE" sz="1200" dirty="0" smtClean="0">
              <a:latin typeface="+mj-lt"/>
            </a:endParaRPr>
          </a:p>
        </p:txBody>
      </p:sp>
      <p:pic>
        <p:nvPicPr>
          <p:cNvPr id="7" name="Platshållare för bild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 b="28754"/>
          <a:stretch/>
        </p:blipFill>
        <p:spPr/>
      </p:pic>
    </p:spTree>
    <p:extLst>
      <p:ext uri="{BB962C8B-B14F-4D97-AF65-F5344CB8AC3E}">
        <p14:creationId xmlns:p14="http://schemas.microsoft.com/office/powerpoint/2010/main" val="19388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xmlns="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0755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Ramar för dagens utbildning</a:t>
            </a:r>
            <a:endParaRPr lang="sv-SE" alt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431999" y="1515531"/>
            <a:ext cx="5013457" cy="3600000"/>
          </a:xfrm>
        </p:spPr>
        <p:txBody>
          <a:bodyPr/>
          <a:lstStyle/>
          <a:p>
            <a:r>
              <a:rPr lang="sv-SE" sz="1800" dirty="0" smtClean="0">
                <a:latin typeface="+mj-lt"/>
              </a:rPr>
              <a:t>Du behöver aktivt delta hela dagen för att bli godkänd</a:t>
            </a:r>
          </a:p>
          <a:p>
            <a:r>
              <a:rPr lang="sv-SE" sz="1800" dirty="0" smtClean="0">
                <a:latin typeface="+mj-lt"/>
              </a:rPr>
              <a:t>Utgångsläget är att ha mikrofonen avstängd, mutad</a:t>
            </a:r>
          </a:p>
          <a:p>
            <a:r>
              <a:rPr lang="sv-SE" sz="1800" dirty="0" smtClean="0">
                <a:latin typeface="+mj-lt"/>
              </a:rPr>
              <a:t>Om du vill tillägga eller kommentera något, räck upp handen</a:t>
            </a:r>
          </a:p>
          <a:p>
            <a:r>
              <a:rPr lang="sv-SE" sz="1800" dirty="0" smtClean="0">
                <a:latin typeface="+mj-lt"/>
              </a:rPr>
              <a:t>Vi kommer använda chatten för kommentarer, svar på frågor och dela länkar ni behöver.</a:t>
            </a:r>
          </a:p>
          <a:p>
            <a:r>
              <a:rPr lang="sv-SE" sz="1800" dirty="0" smtClean="0">
                <a:latin typeface="+mj-lt"/>
              </a:rPr>
              <a:t>Under kursens gång kommer vi jobba i mindre patruller (grupper) i </a:t>
            </a:r>
            <a:r>
              <a:rPr lang="sv-SE" sz="1800" dirty="0" err="1" smtClean="0">
                <a:latin typeface="+mj-lt"/>
              </a:rPr>
              <a:t>breakout-rooms</a:t>
            </a:r>
            <a:endParaRPr lang="sv-SE" sz="1800" dirty="0" smtClean="0">
              <a:latin typeface="+mj-lt"/>
            </a:endParaRPr>
          </a:p>
          <a:p>
            <a:r>
              <a:rPr lang="sv-SE" sz="1800" dirty="0" smtClean="0">
                <a:latin typeface="+mj-lt"/>
              </a:rPr>
              <a:t>Learning by </a:t>
            </a:r>
            <a:r>
              <a:rPr lang="sv-SE" sz="1800" dirty="0" err="1" smtClean="0">
                <a:latin typeface="+mj-lt"/>
              </a:rPr>
              <a:t>doing</a:t>
            </a:r>
            <a:r>
              <a:rPr lang="sv-SE" sz="1800" dirty="0" smtClean="0">
                <a:latin typeface="+mj-lt"/>
              </a:rPr>
              <a:t> för alla </a:t>
            </a:r>
            <a:r>
              <a:rPr lang="sv-SE" sz="1800" dirty="0" smtClean="0">
                <a:latin typeface="+mj-lt"/>
                <a:sym typeface="Wingdings" panose="05000000000000000000" pitchFamily="2" charset="2"/>
              </a:rPr>
              <a:t> </a:t>
            </a:r>
          </a:p>
          <a:p>
            <a:endParaRPr lang="sv-SE" dirty="0"/>
          </a:p>
        </p:txBody>
      </p:sp>
      <p:pic>
        <p:nvPicPr>
          <p:cNvPr id="7" name="Bildobjekt 6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r="26564"/>
          <a:stretch/>
        </p:blipFill>
        <p:spPr>
          <a:xfrm>
            <a:off x="6731890" y="2655554"/>
            <a:ext cx="1127026" cy="2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6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xmlns="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Scoutmetoden beskriven per åldersgrupp </a:t>
            </a:r>
            <a:endParaRPr lang="sv-SE" alt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97" y="1915074"/>
            <a:ext cx="3153005" cy="442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4223255"/>
            <a:ext cx="9144000" cy="1125007"/>
          </a:xfrm>
        </p:spPr>
        <p:txBody>
          <a:bodyPr/>
          <a:lstStyle/>
          <a:p>
            <a:pPr algn="ctr"/>
            <a:r>
              <a:rPr lang="sv-SE" sz="2400" dirty="0" smtClean="0"/>
              <a:t>Summan av VARFÖR och HUR = allt vi gör på Scouterna är program!</a:t>
            </a:r>
            <a:br>
              <a:rPr lang="sv-SE" sz="24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/>
              <a:t>M</a:t>
            </a:r>
            <a:r>
              <a:rPr lang="sv-SE" sz="2400" dirty="0" smtClean="0"/>
              <a:t>aterial och stöd till ledare för praktisk programplanering.</a:t>
            </a:r>
            <a:endParaRPr lang="sv-SE" sz="2400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1" b="-188"/>
          <a:stretch/>
        </p:blipFill>
        <p:spPr>
          <a:xfrm>
            <a:off x="2284648" y="2080314"/>
            <a:ext cx="4574703" cy="186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xmlns="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Scouternas böcker</a:t>
            </a:r>
            <a:endParaRPr lang="sv-SE" alt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432000" y="2052000"/>
            <a:ext cx="4224833" cy="3600000"/>
          </a:xfrm>
        </p:spPr>
        <p:txBody>
          <a:bodyPr/>
          <a:lstStyle/>
          <a:p>
            <a:r>
              <a:rPr lang="sv-SE" sz="1800" i="1" dirty="0" smtClean="0">
                <a:latin typeface="+mj-lt"/>
              </a:rPr>
              <a:t>Den stora </a:t>
            </a:r>
            <a:r>
              <a:rPr lang="sv-SE" sz="1800" i="1" dirty="0">
                <a:latin typeface="+mj-lt"/>
              </a:rPr>
              <a:t>S</a:t>
            </a:r>
            <a:r>
              <a:rPr lang="sv-SE" sz="1800" i="1" dirty="0" smtClean="0">
                <a:latin typeface="+mj-lt"/>
              </a:rPr>
              <a:t>pårarboken</a:t>
            </a:r>
          </a:p>
          <a:p>
            <a:r>
              <a:rPr lang="sv-SE" sz="1800" i="1" dirty="0" smtClean="0">
                <a:latin typeface="+mj-lt"/>
              </a:rPr>
              <a:t>Upptäckten</a:t>
            </a:r>
          </a:p>
          <a:p>
            <a:r>
              <a:rPr lang="sv-SE" sz="1800" i="1" dirty="0" smtClean="0">
                <a:latin typeface="+mj-lt"/>
              </a:rPr>
              <a:t>Äventyrarnas handbok</a:t>
            </a:r>
          </a:p>
          <a:p>
            <a:r>
              <a:rPr lang="sv-SE" sz="1800" i="1" dirty="0" smtClean="0">
                <a:latin typeface="+mj-lt"/>
              </a:rPr>
              <a:t>Våga utmana!</a:t>
            </a:r>
          </a:p>
          <a:p>
            <a:r>
              <a:rPr lang="sv-SE" sz="1800" i="1" dirty="0" err="1" smtClean="0">
                <a:latin typeface="+mj-lt"/>
              </a:rPr>
              <a:t>Vägvis</a:t>
            </a:r>
            <a:r>
              <a:rPr lang="sv-SE" sz="1800" i="1" dirty="0" smtClean="0">
                <a:latin typeface="+mj-lt"/>
              </a:rPr>
              <a:t> – Roverscouternas guidebok</a:t>
            </a:r>
          </a:p>
          <a:p>
            <a:endParaRPr lang="sv-SE" sz="1800" i="1" dirty="0" smtClean="0">
              <a:latin typeface="+mj-lt"/>
            </a:endParaRPr>
          </a:p>
          <a:p>
            <a:r>
              <a:rPr lang="sv-SE" sz="1800" i="1" dirty="0" smtClean="0">
                <a:latin typeface="+mj-lt"/>
              </a:rPr>
              <a:t>Ledaren – gör dig redo</a:t>
            </a:r>
          </a:p>
          <a:p>
            <a:endParaRPr lang="sv-SE" sz="1800" i="1" dirty="0">
              <a:latin typeface="+mj-lt"/>
            </a:endParaRPr>
          </a:p>
          <a:p>
            <a:r>
              <a:rPr lang="sv-SE" sz="1800" dirty="0" smtClean="0">
                <a:latin typeface="+mj-lt"/>
              </a:rPr>
              <a:t>Alla böckerna finns att läsa gratis online</a:t>
            </a:r>
          </a:p>
          <a:p>
            <a:pPr marL="0" indent="0">
              <a:buNone/>
            </a:pPr>
            <a:endParaRPr lang="sv-SE" sz="1800" i="1" dirty="0" smtClean="0">
              <a:latin typeface="+mj-lt"/>
            </a:endParaRPr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  <p:grpSp>
        <p:nvGrpSpPr>
          <p:cNvPr id="6" name="Grupp 5"/>
          <p:cNvGrpSpPr/>
          <p:nvPr/>
        </p:nvGrpSpPr>
        <p:grpSpPr>
          <a:xfrm>
            <a:off x="4162641" y="1076540"/>
            <a:ext cx="4794562" cy="4001779"/>
            <a:chOff x="510982" y="2775667"/>
            <a:chExt cx="7827343" cy="6533087"/>
          </a:xfrm>
        </p:grpSpPr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8740">
              <a:off x="2271536" y="2775667"/>
              <a:ext cx="3316743" cy="3774453"/>
            </a:xfrm>
            <a:prstGeom prst="rect">
              <a:avLst/>
            </a:prstGeom>
          </p:spPr>
        </p:pic>
        <p:pic>
          <p:nvPicPr>
            <p:cNvPr id="8" name="Bildobjekt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448">
              <a:off x="510982" y="3416317"/>
              <a:ext cx="2225318" cy="3149035"/>
            </a:xfrm>
            <a:prstGeom prst="rect">
              <a:avLst/>
            </a:prstGeom>
          </p:spPr>
        </p:pic>
        <p:pic>
          <p:nvPicPr>
            <p:cNvPr id="9" name="Bildobjekt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26">
              <a:off x="1274460" y="5037232"/>
              <a:ext cx="2520914" cy="3567331"/>
            </a:xfrm>
            <a:prstGeom prst="rect">
              <a:avLst/>
            </a:prstGeom>
          </p:spPr>
        </p:pic>
        <p:pic>
          <p:nvPicPr>
            <p:cNvPr id="10" name="Bildobjekt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8642">
              <a:off x="3288344" y="5740896"/>
              <a:ext cx="2521286" cy="3567858"/>
            </a:xfrm>
            <a:prstGeom prst="rect">
              <a:avLst/>
            </a:prstGeom>
          </p:spPr>
        </p:pic>
        <p:pic>
          <p:nvPicPr>
            <p:cNvPr id="11" name="Bildobjekt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0961">
              <a:off x="4947721" y="4136111"/>
              <a:ext cx="2579126" cy="3649707"/>
            </a:xfrm>
            <a:prstGeom prst="rect">
              <a:avLst/>
            </a:prstGeom>
          </p:spPr>
        </p:pic>
        <p:pic>
          <p:nvPicPr>
            <p:cNvPr id="12" name="Bildobjekt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4441">
              <a:off x="5887945" y="5794331"/>
              <a:ext cx="2450380" cy="3460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4390" y="632567"/>
            <a:ext cx="7325048" cy="706090"/>
          </a:xfrm>
        </p:spPr>
        <p:txBody>
          <a:bodyPr/>
          <a:lstStyle/>
          <a:p>
            <a:r>
              <a:rPr lang="sv-SE" dirty="0" smtClean="0"/>
              <a:t>Scouternas märken </a:t>
            </a:r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l="3230" r="5102" b="1412"/>
          <a:stretch/>
        </p:blipFill>
        <p:spPr>
          <a:xfrm>
            <a:off x="2175033" y="1434192"/>
            <a:ext cx="4503762" cy="47618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54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7" descr="nathaliemalic-8105881.jpg"/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" t="285"/>
          <a:stretch/>
        </p:blipFill>
        <p:spPr>
          <a:xfrm>
            <a:off x="5309058" y="288759"/>
            <a:ext cx="3909008" cy="6192252"/>
          </a:xfrm>
          <a:prstGeom prst="rect">
            <a:avLst/>
          </a:prstGeom>
        </p:spPr>
      </p:pic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832417" y="2962461"/>
            <a:ext cx="7520553" cy="844847"/>
          </a:xfrm>
        </p:spPr>
        <p:txBody>
          <a:bodyPr/>
          <a:lstStyle/>
          <a:p>
            <a:r>
              <a:rPr lang="sv-SE" dirty="0" smtClean="0"/>
              <a:t>Leda scouting-sidorna</a:t>
            </a:r>
            <a:br>
              <a:rPr lang="sv-SE" dirty="0" smtClean="0"/>
            </a:br>
            <a:r>
              <a:rPr lang="sv-SE" sz="2800" dirty="0" smtClean="0"/>
              <a:t>Vi kollar in tillsammans!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48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scouternas_program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8236" y="1664031"/>
            <a:ext cx="2605332" cy="328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9" y="1664031"/>
            <a:ext cx="2662319" cy="3447569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2704731" y="3324354"/>
            <a:ext cx="30846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+mj-lt"/>
              </a:rPr>
              <a:t>Scoutmetoden, vår </a:t>
            </a:r>
            <a:r>
              <a:rPr lang="sv-SE" dirty="0" smtClean="0">
                <a:latin typeface="+mj-lt"/>
              </a:rPr>
              <a:t>pedagogik</a:t>
            </a:r>
          </a:p>
          <a:p>
            <a:endParaRPr lang="sv-SE" dirty="0">
              <a:latin typeface="+mj-lt"/>
            </a:endParaRPr>
          </a:p>
          <a:p>
            <a:pPr algn="ctr"/>
            <a:r>
              <a:rPr lang="sv-SE" dirty="0" smtClean="0">
                <a:latin typeface="+mj-lt"/>
              </a:rPr>
              <a:t>=</a:t>
            </a:r>
            <a:endParaRPr lang="sv-SE" dirty="0">
              <a:latin typeface="+mj-lt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3128405" y="1822764"/>
            <a:ext cx="22373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v-SE" dirty="0">
                <a:latin typeface="+mj-lt"/>
              </a:rPr>
              <a:t>Personlig utveckling, </a:t>
            </a:r>
            <a:endParaRPr lang="sv-SE" dirty="0" smtClean="0">
              <a:latin typeface="+mj-lt"/>
            </a:endParaRPr>
          </a:p>
          <a:p>
            <a:pPr algn="ctr"/>
            <a:r>
              <a:rPr lang="sv-SE" dirty="0" smtClean="0">
                <a:latin typeface="+mj-lt"/>
              </a:rPr>
              <a:t>mål </a:t>
            </a:r>
            <a:r>
              <a:rPr lang="sv-SE" dirty="0">
                <a:latin typeface="+mj-lt"/>
              </a:rPr>
              <a:t>och </a:t>
            </a:r>
            <a:r>
              <a:rPr lang="sv-SE" dirty="0" err="1" smtClean="0">
                <a:latin typeface="+mj-lt"/>
              </a:rPr>
              <a:t>målspår</a:t>
            </a:r>
            <a:endParaRPr lang="sv-SE" dirty="0" smtClean="0">
              <a:latin typeface="+mj-lt"/>
            </a:endParaRPr>
          </a:p>
          <a:p>
            <a:pPr algn="ctr"/>
            <a:endParaRPr lang="sv-SE" dirty="0">
              <a:latin typeface="+mj-lt"/>
            </a:endParaRPr>
          </a:p>
          <a:p>
            <a:pPr algn="ctr"/>
            <a:r>
              <a:rPr lang="sv-SE" dirty="0" smtClean="0">
                <a:latin typeface="+mj-lt"/>
              </a:rPr>
              <a:t>+</a:t>
            </a:r>
            <a:endParaRPr lang="sv-SE" dirty="0">
              <a:latin typeface="+mj-lt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2530642" y="4548945"/>
            <a:ext cx="3575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 smtClean="0">
                <a:latin typeface="+mj-lt"/>
              </a:rPr>
              <a:t>Allt vi </a:t>
            </a:r>
            <a:r>
              <a:rPr lang="sv-SE" dirty="0">
                <a:latin typeface="+mj-lt"/>
              </a:rPr>
              <a:t>gör </a:t>
            </a:r>
            <a:r>
              <a:rPr lang="sv-SE" dirty="0" smtClean="0">
                <a:latin typeface="+mj-lt"/>
              </a:rPr>
              <a:t>är </a:t>
            </a:r>
            <a:r>
              <a:rPr lang="sv-SE" dirty="0">
                <a:latin typeface="+mj-lt"/>
              </a:rPr>
              <a:t>program!</a:t>
            </a:r>
            <a:br>
              <a:rPr lang="sv-SE" dirty="0">
                <a:latin typeface="+mj-lt"/>
              </a:rPr>
            </a:br>
            <a:r>
              <a:rPr lang="sv-SE" dirty="0">
                <a:latin typeface="+mj-lt"/>
              </a:rPr>
              <a:t/>
            </a:r>
            <a:br>
              <a:rPr lang="sv-SE" dirty="0">
                <a:latin typeface="+mj-lt"/>
              </a:rPr>
            </a:br>
            <a:endParaRPr lang="sv-SE" dirty="0">
              <a:latin typeface="+mj-lt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980693" y="5472275"/>
            <a:ext cx="4878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>
                <a:latin typeface="+mj-lt"/>
              </a:rPr>
              <a:t>Material och stöd till ledare för praktisk programplanering. </a:t>
            </a:r>
            <a:r>
              <a:rPr lang="sv-SE" dirty="0" smtClean="0">
                <a:latin typeface="+mj-lt"/>
              </a:rPr>
              <a:t>Åldersgrupperna genomsyrar.</a:t>
            </a:r>
            <a:endParaRPr lang="sv-SE" dirty="0">
              <a:latin typeface="+mj-lt"/>
            </a:endParaRPr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764390" y="632567"/>
            <a:ext cx="7325048" cy="706090"/>
          </a:xfrm>
        </p:spPr>
        <p:txBody>
          <a:bodyPr/>
          <a:lstStyle/>
          <a:p>
            <a:r>
              <a:rPr lang="sv-SE" dirty="0" smtClean="0"/>
              <a:t>Sammanfattning Scouternas program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78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ubrik 1">
            <a:extLst>
              <a:ext uri="{FF2B5EF4-FFF2-40B4-BE49-F238E27FC236}">
                <a16:creationId xmlns:a16="http://schemas.microsoft.com/office/drawing/2014/main" xmlns="" id="{CEEBEB12-A281-2949-9AF7-671CB3C986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5515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Övning: Hur är en scoutledare? </a:t>
            </a:r>
            <a:endParaRPr lang="sv-SE" altLang="sv-SE" dirty="0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515"/>
          <a:stretch>
            <a:fillRect/>
          </a:stretch>
        </p:blipFill>
        <p:spPr>
          <a:xfrm>
            <a:off x="4600801" y="1445378"/>
            <a:ext cx="4543425" cy="2937510"/>
          </a:xfrm>
        </p:spPr>
      </p:pic>
      <p:pic>
        <p:nvPicPr>
          <p:cNvPr id="3" name="Platshållare för bild 2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" b="1617"/>
          <a:stretch>
            <a:fillRect/>
          </a:stretch>
        </p:blipFill>
        <p:spPr>
          <a:xfrm>
            <a:off x="1" y="1445378"/>
            <a:ext cx="4543425" cy="2937510"/>
          </a:xfrm>
        </p:spPr>
      </p:pic>
      <p:sp>
        <p:nvSpPr>
          <p:cNvPr id="7" name="Platshållare för innehåll 2">
            <a:extLst>
              <a:ext uri="{FF2B5EF4-FFF2-40B4-BE49-F238E27FC236}">
                <a16:creationId xmlns="" xmlns:a16="http://schemas.microsoft.com/office/drawing/2014/main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388089" y="4544639"/>
            <a:ext cx="8484781" cy="150132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z="1600" dirty="0"/>
              <a:t>Finns det speciella krav på </a:t>
            </a:r>
            <a:r>
              <a:rPr lang="sv-SE" sz="1600" dirty="0" smtClean="0"/>
              <a:t>scoutledare?</a:t>
            </a:r>
          </a:p>
          <a:p>
            <a:pPr lvl="0"/>
            <a:r>
              <a:rPr lang="sv-SE" sz="1600" dirty="0" smtClean="0"/>
              <a:t>Hur </a:t>
            </a:r>
            <a:r>
              <a:rPr lang="sv-SE" sz="1600" dirty="0"/>
              <a:t>är en scoutledare som person?</a:t>
            </a:r>
          </a:p>
          <a:p>
            <a:pPr lvl="0"/>
            <a:r>
              <a:rPr lang="sv-SE" sz="1600" dirty="0"/>
              <a:t>Finns det likheter bland </a:t>
            </a:r>
            <a:r>
              <a:rPr lang="sv-SE" sz="1600" dirty="0" smtClean="0"/>
              <a:t>scoutledare?</a:t>
            </a:r>
            <a:endParaRPr lang="sv-SE" sz="1600" dirty="0"/>
          </a:p>
          <a:p>
            <a:pPr lvl="0"/>
            <a:r>
              <a:rPr lang="sv-SE" sz="1600" dirty="0"/>
              <a:t>Vad utmärker en scoutledare?</a:t>
            </a:r>
          </a:p>
          <a:p>
            <a:pPr lvl="0"/>
            <a:r>
              <a:rPr lang="sv-SE" sz="1600" dirty="0" smtClean="0"/>
              <a:t>Vilka blir </a:t>
            </a:r>
            <a:r>
              <a:rPr lang="sv-SE" sz="1600" dirty="0"/>
              <a:t>ledare för er åldersgrupp</a:t>
            </a:r>
            <a:r>
              <a:rPr lang="sv-SE" sz="1600" dirty="0" smtClean="0"/>
              <a:t>?</a:t>
            </a:r>
            <a:endParaRPr lang="sv-SE" sz="1600" dirty="0"/>
          </a:p>
          <a:p>
            <a:pPr marL="0" indent="0">
              <a:buNone/>
            </a:pPr>
            <a:endParaRPr lang="sv-SE" altLang="sv-SE" sz="1600" dirty="0" smtClean="0"/>
          </a:p>
          <a:p>
            <a:endParaRPr lang="sv-SE" alt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Det lyssnande och stödjande ledarskapet</a:t>
            </a:r>
            <a:endParaRPr lang="sv-SE" altLang="sv-SE" dirty="0"/>
          </a:p>
        </p:txBody>
      </p:sp>
      <p:pic>
        <p:nvPicPr>
          <p:cNvPr id="5" name="Bildobjekt 4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5260" r="15843" b="5323"/>
          <a:stretch/>
        </p:blipFill>
        <p:spPr>
          <a:xfrm>
            <a:off x="3417903" y="2218405"/>
            <a:ext cx="2308193" cy="301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5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ubrik 1">
            <a:extLst>
              <a:ext uri="{FF2B5EF4-FFF2-40B4-BE49-F238E27FC236}">
                <a16:creationId xmlns:a16="http://schemas.microsoft.com/office/drawing/2014/main" xmlns="" id="{DB4DA8DB-66D1-5E46-9048-77EC25E34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0857" y="0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Tips för att se scouterna </a:t>
            </a:r>
            <a:endParaRPr lang="sv-SE" alt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E6219D8A-0AAE-2B47-92D2-6192D8217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04" y="1536563"/>
            <a:ext cx="7296823" cy="3598862"/>
          </a:xfrm>
        </p:spPr>
        <p:txBody>
          <a:bodyPr/>
          <a:lstStyle/>
          <a:p>
            <a:pPr lvl="0"/>
            <a:r>
              <a:rPr lang="sv-SE" sz="1800" dirty="0"/>
              <a:t>Alla barn får säga något vid ceremonin. Man säger också barnets namn</a:t>
            </a:r>
          </a:p>
          <a:p>
            <a:pPr lvl="0"/>
            <a:r>
              <a:rPr lang="sv-SE" sz="1800" dirty="0" smtClean="0"/>
              <a:t>Faddersystem </a:t>
            </a:r>
            <a:r>
              <a:rPr lang="sv-SE" sz="1800" dirty="0"/>
              <a:t>– en ledare ansvarar för en viss patrull. </a:t>
            </a:r>
            <a:endParaRPr lang="sv-SE" sz="1800" dirty="0" smtClean="0"/>
          </a:p>
          <a:p>
            <a:pPr lvl="0"/>
            <a:r>
              <a:rPr lang="sv-SE" sz="1800" dirty="0" smtClean="0"/>
              <a:t>Om någon scout tar </a:t>
            </a:r>
            <a:r>
              <a:rPr lang="sv-SE" sz="1800" dirty="0"/>
              <a:t>väldigt mycket fokus från ledarna – avsätt en ledare till </a:t>
            </a:r>
            <a:r>
              <a:rPr lang="sv-SE" sz="1800" dirty="0" smtClean="0"/>
              <a:t>just den scouten </a:t>
            </a:r>
            <a:r>
              <a:rPr lang="sv-SE" sz="1800" dirty="0"/>
              <a:t>och alla ledarna blir inte upptagna med de som behöver mest utrymme</a:t>
            </a:r>
          </a:p>
          <a:p>
            <a:pPr lvl="0"/>
            <a:r>
              <a:rPr lang="sv-SE" sz="1800" dirty="0"/>
              <a:t>Utvärdera ert ledarskap. Ge varandra positiv feedback och exempel på stödjande och lyssnande </a:t>
            </a:r>
            <a:r>
              <a:rPr lang="sv-SE" sz="1800" dirty="0" smtClean="0"/>
              <a:t>ledarskap! </a:t>
            </a:r>
            <a:endParaRPr lang="sv-SE" sz="1800" dirty="0"/>
          </a:p>
          <a:p>
            <a:pPr lvl="0"/>
            <a:r>
              <a:rPr lang="sv-SE" sz="1800" dirty="0"/>
              <a:t>Har ni </a:t>
            </a:r>
            <a:r>
              <a:rPr lang="sv-SE" sz="1800" dirty="0" smtClean="0"/>
              <a:t>scouter som </a:t>
            </a:r>
            <a:r>
              <a:rPr lang="sv-SE" sz="1800" dirty="0"/>
              <a:t>har svårt att sitta still – tryck inte </a:t>
            </a:r>
            <a:r>
              <a:rPr lang="sv-SE" sz="1800" dirty="0" smtClean="0"/>
              <a:t>dem </a:t>
            </a:r>
            <a:r>
              <a:rPr lang="sv-SE" sz="1800" dirty="0"/>
              <a:t>in i ett format eller rutin – fundera på vad man kan förändra för att det ska fungera </a:t>
            </a:r>
            <a:r>
              <a:rPr lang="sv-SE" sz="1800" dirty="0" smtClean="0"/>
              <a:t>bättre för alla.</a:t>
            </a:r>
            <a:endParaRPr lang="sv-SE" sz="1800" dirty="0"/>
          </a:p>
          <a:p>
            <a:pPr lvl="0"/>
            <a:r>
              <a:rPr lang="sv-SE" sz="1800" dirty="0"/>
              <a:t>Prata med varandra om vad som är </a:t>
            </a:r>
            <a:r>
              <a:rPr lang="sv-SE" sz="1800" dirty="0" smtClean="0"/>
              <a:t>unikt </a:t>
            </a:r>
            <a:r>
              <a:rPr lang="sv-SE" sz="1800" dirty="0"/>
              <a:t>med er barngrupp just detta </a:t>
            </a:r>
            <a:r>
              <a:rPr lang="sv-SE" sz="1800" dirty="0" smtClean="0"/>
              <a:t>året. </a:t>
            </a:r>
            <a:r>
              <a:rPr lang="sv-SE" sz="1800" dirty="0"/>
              <a:t>Vad kan ni anpassa efter hur </a:t>
            </a:r>
            <a:r>
              <a:rPr lang="sv-SE" sz="1800" dirty="0" smtClean="0"/>
              <a:t>dessa scouterna är? </a:t>
            </a:r>
            <a:endParaRPr lang="sv-SE" sz="1800" dirty="0"/>
          </a:p>
          <a:p>
            <a:pPr lvl="0"/>
            <a:r>
              <a:rPr lang="sv-SE" sz="1800" i="1" dirty="0" smtClean="0"/>
              <a:t>Fler tips? Tipsa varandra i 5 minuter i chatten! </a:t>
            </a:r>
            <a:endParaRPr lang="sv-SE" sz="1800" i="1" dirty="0"/>
          </a:p>
        </p:txBody>
      </p:sp>
    </p:spTree>
    <p:extLst>
      <p:ext uri="{BB962C8B-B14F-4D97-AF65-F5344CB8AC3E}">
        <p14:creationId xmlns:p14="http://schemas.microsoft.com/office/powerpoint/2010/main" val="186378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Ledarskap kopplat till Learning by </a:t>
            </a:r>
            <a:r>
              <a:rPr lang="sv-SE" altLang="sv-SE" dirty="0" err="1" smtClean="0"/>
              <a:t>doing</a:t>
            </a:r>
            <a:endParaRPr lang="sv-SE" altLang="sv-SE" dirty="0"/>
          </a:p>
        </p:txBody>
      </p:sp>
      <p:pic>
        <p:nvPicPr>
          <p:cNvPr id="4" name="Bildobjekt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r="26564"/>
          <a:stretch/>
        </p:blipFill>
        <p:spPr>
          <a:xfrm>
            <a:off x="6155947" y="2079549"/>
            <a:ext cx="1425371" cy="3324329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001156">
            <a:off x="1108633" y="2079549"/>
            <a:ext cx="4512918" cy="37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0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Inledningsceremoni - upprop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="" xmlns:a16="http://schemas.microsoft.com/office/drawing/2014/main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31800" y="2052638"/>
            <a:ext cx="4054856" cy="3598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v-SE" altLang="sv-SE" sz="2000" dirty="0" smtClean="0"/>
              <a:t>Vilka är ni i kursteamet? </a:t>
            </a:r>
          </a:p>
          <a:p>
            <a:r>
              <a:rPr lang="sv-SE" altLang="sv-SE" sz="2000" dirty="0" smtClean="0"/>
              <a:t>Alla ska känna sig välkomna och sedda</a:t>
            </a:r>
          </a:p>
          <a:p>
            <a:r>
              <a:rPr lang="sv-SE" altLang="sv-SE" sz="2000" dirty="0" smtClean="0"/>
              <a:t>Vilka är ni deltagare?</a:t>
            </a:r>
          </a:p>
          <a:p>
            <a:pPr lvl="1"/>
            <a:r>
              <a:rPr lang="sv-SE" altLang="sv-SE" sz="1800" dirty="0" smtClean="0"/>
              <a:t>Du blir uppropad</a:t>
            </a:r>
          </a:p>
          <a:p>
            <a:pPr lvl="1"/>
            <a:r>
              <a:rPr lang="sv-SE" altLang="sv-SE" sz="1800" dirty="0" smtClean="0"/>
              <a:t>Vilken scoutkår är du med i? (om du är med i någon)</a:t>
            </a:r>
          </a:p>
          <a:p>
            <a:pPr lvl="1"/>
            <a:r>
              <a:rPr lang="sv-SE" altLang="sv-SE" sz="1800" dirty="0" smtClean="0"/>
              <a:t>Har du något pågående scoutledaruppdrag?</a:t>
            </a:r>
          </a:p>
          <a:p>
            <a:pPr lvl="1"/>
            <a:r>
              <a:rPr lang="sv-SE" altLang="sv-SE" sz="1800" u="sng" dirty="0" smtClean="0"/>
              <a:t>Ett</a:t>
            </a:r>
            <a:r>
              <a:rPr lang="sv-SE" altLang="sv-SE" sz="1800" dirty="0" smtClean="0"/>
              <a:t> ord som sammanfattar din förväntan på dagen.</a:t>
            </a:r>
          </a:p>
          <a:p>
            <a:endParaRPr lang="sv-SE" altLang="sv-SE" dirty="0"/>
          </a:p>
        </p:txBody>
      </p:sp>
      <p:pic>
        <p:nvPicPr>
          <p:cNvPr id="8" name="Bildobjekt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r="17123"/>
          <a:stretch/>
        </p:blipFill>
        <p:spPr>
          <a:xfrm>
            <a:off x="5997844" y="1655125"/>
            <a:ext cx="2313326" cy="35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Det värdebaserade ledarskapet</a:t>
            </a:r>
            <a:endParaRPr lang="sv-SE" alt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709" y="1819319"/>
            <a:ext cx="6290582" cy="466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3965"/>
            <a:ext cx="3768143" cy="3768143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416612" y="1631565"/>
            <a:ext cx="5391862" cy="458587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sv-SE" sz="2000" b="1" dirty="0" smtClean="0">
                <a:latin typeface="+mj-lt"/>
              </a:rPr>
              <a:t>SCOUTLAGEN</a:t>
            </a:r>
            <a:endParaRPr lang="sv-SE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sv-SE" dirty="0"/>
              <a:t>1. En scout söker sin tro och respekterar andras.</a:t>
            </a:r>
          </a:p>
          <a:p>
            <a:pPr>
              <a:lnSpc>
                <a:spcPct val="150000"/>
              </a:lnSpc>
            </a:pPr>
            <a:r>
              <a:rPr lang="sv-SE" dirty="0"/>
              <a:t>2. En scout är ärlig och pålitlig.</a:t>
            </a:r>
          </a:p>
          <a:p>
            <a:pPr>
              <a:lnSpc>
                <a:spcPct val="150000"/>
              </a:lnSpc>
            </a:pPr>
            <a:r>
              <a:rPr lang="sv-SE" dirty="0"/>
              <a:t>3. En scout är vänlig och hjälpsam.</a:t>
            </a:r>
          </a:p>
          <a:p>
            <a:pPr>
              <a:lnSpc>
                <a:spcPct val="150000"/>
              </a:lnSpc>
            </a:pPr>
            <a:r>
              <a:rPr lang="sv-SE" dirty="0"/>
              <a:t>4. En scout visar hänsyn och är en god kamrat.</a:t>
            </a:r>
          </a:p>
          <a:p>
            <a:pPr>
              <a:lnSpc>
                <a:spcPct val="150000"/>
              </a:lnSpc>
            </a:pPr>
            <a:r>
              <a:rPr lang="sv-SE" dirty="0"/>
              <a:t>5. En scout möter svårigheter med gott humör.</a:t>
            </a:r>
          </a:p>
          <a:p>
            <a:pPr>
              <a:lnSpc>
                <a:spcPct val="150000"/>
              </a:lnSpc>
            </a:pPr>
            <a:r>
              <a:rPr lang="sv-SE" dirty="0"/>
              <a:t>6. En scout lär känna och vårdar naturen.</a:t>
            </a:r>
          </a:p>
          <a:p>
            <a:pPr>
              <a:lnSpc>
                <a:spcPct val="150000"/>
              </a:lnSpc>
            </a:pPr>
            <a:r>
              <a:rPr lang="sv-SE" dirty="0"/>
              <a:t>7. En scout känner ansvar för sig själv och andra</a:t>
            </a:r>
            <a:r>
              <a:rPr lang="sv-SE" dirty="0" smtClean="0"/>
              <a:t>.</a:t>
            </a:r>
            <a:br>
              <a:rPr lang="sv-SE" dirty="0" smtClean="0"/>
            </a:br>
            <a:endParaRPr lang="sv-SE" dirty="0">
              <a:latin typeface="+mj-lt"/>
            </a:endParaRPr>
          </a:p>
          <a:p>
            <a:pPr lvl="0"/>
            <a:r>
              <a:rPr lang="sv-SE" sz="2000" b="1" dirty="0" smtClean="0">
                <a:latin typeface="+mj-lt"/>
              </a:rPr>
              <a:t>SCOUTLÖFTET</a:t>
            </a:r>
            <a:endParaRPr lang="sv-SE" sz="2000" b="1" dirty="0">
              <a:latin typeface="+mj-lt"/>
            </a:endParaRPr>
          </a:p>
          <a:p>
            <a:pPr lvl="0"/>
            <a:r>
              <a:rPr lang="sv-SE" dirty="0"/>
              <a:t>Jag lovar att efter bästa förmåga följa </a:t>
            </a:r>
            <a:r>
              <a:rPr lang="sv-SE" dirty="0" smtClean="0"/>
              <a:t>scoutlagen</a:t>
            </a:r>
            <a:r>
              <a:rPr lang="sv-SE" dirty="0">
                <a:latin typeface="+mj-lt"/>
              </a:rPr>
              <a:t>.</a:t>
            </a:r>
          </a:p>
          <a:p>
            <a:endParaRPr lang="sv-SE" dirty="0">
              <a:latin typeface="+mj-lt"/>
            </a:endParaRPr>
          </a:p>
        </p:txBody>
      </p:sp>
      <p:sp>
        <p:nvSpPr>
          <p:cNvPr id="4" name="Rubrik 1">
            <a:extLst>
              <a:ext uri="{FF2B5EF4-FFF2-40B4-BE49-F238E27FC236}">
                <a16:creationId xmlns="" xmlns:a16="http://schemas.microsoft.com/office/drawing/2014/main" id="{4C863728-F0CB-3148-AD15-E875358A7DB5}"/>
              </a:ext>
            </a:extLst>
          </p:cNvPr>
          <p:cNvSpPr txBox="1">
            <a:spLocks noChangeArrowheads="1"/>
          </p:cNvSpPr>
          <p:nvPr/>
        </p:nvSpPr>
        <p:spPr>
          <a:xfrm>
            <a:off x="431800" y="360363"/>
            <a:ext cx="8280400" cy="1123950"/>
          </a:xfrm>
          <a:prstGeom prst="rect">
            <a:avLst/>
          </a:prstGeom>
        </p:spPr>
        <p:txBody>
          <a:bodyPr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/>
            <a:endParaRPr lang="sv-SE" altLang="sv-SE" dirty="0" smtClean="0"/>
          </a:p>
          <a:p>
            <a:pPr eaLnBrk="1" hangingPunct="1"/>
            <a:r>
              <a:rPr lang="sv-SE" altLang="sv-SE" dirty="0" smtClean="0"/>
              <a:t>Vår gemensamma värdegrund</a:t>
            </a:r>
            <a:endParaRPr lang="sv-SE" altLang="sv-SE" dirty="0"/>
          </a:p>
        </p:txBody>
      </p:sp>
    </p:spTree>
    <p:extLst>
      <p:ext uri="{BB962C8B-B14F-4D97-AF65-F5344CB8AC3E}">
        <p14:creationId xmlns:p14="http://schemas.microsoft.com/office/powerpoint/2010/main" val="3251175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xmlns="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Övning: Rangordna scoutlagen</a:t>
            </a:r>
            <a:endParaRPr lang="sv-SE" alt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432000" y="2052000"/>
            <a:ext cx="3803115" cy="3600000"/>
          </a:xfrm>
        </p:spPr>
        <p:txBody>
          <a:bodyPr/>
          <a:lstStyle/>
          <a:p>
            <a:r>
              <a:rPr lang="sv-SE" sz="1800" dirty="0" smtClean="0">
                <a:latin typeface="+mj-lt"/>
              </a:rPr>
              <a:t>Diskutera de olika punkterna i scoutlagen i era patruller</a:t>
            </a:r>
          </a:p>
          <a:p>
            <a:r>
              <a:rPr lang="sv-SE" sz="1800" dirty="0" smtClean="0">
                <a:latin typeface="+mj-lt"/>
              </a:rPr>
              <a:t>Vilka tycker ni är viktigast? Vilken ordning hade ni velat ha? </a:t>
            </a:r>
          </a:p>
          <a:p>
            <a:r>
              <a:rPr lang="sv-SE" sz="1800" dirty="0" smtClean="0">
                <a:latin typeface="+mj-lt"/>
              </a:rPr>
              <a:t>Vilka är topp tre? </a:t>
            </a:r>
          </a:p>
          <a:p>
            <a:r>
              <a:rPr lang="sv-SE" sz="1800" dirty="0" smtClean="0">
                <a:latin typeface="+mj-lt"/>
              </a:rPr>
              <a:t>Vilken punkt skulle ni vilja ta bort? Vilken vill ni lägga till? </a:t>
            </a:r>
            <a:endParaRPr lang="sv-SE" sz="1800" dirty="0">
              <a:latin typeface="+mj-lt"/>
            </a:endParaRPr>
          </a:p>
          <a:p>
            <a:r>
              <a:rPr lang="sv-SE" sz="1800" dirty="0" smtClean="0">
                <a:latin typeface="+mj-lt"/>
              </a:rPr>
              <a:t>Tips! Det här är en superbra övning att köra med sina scouter. Spårarna kan rita, upptäckarna spela teater och äventyrarna presentera scoutlagen för icke-scouter…  </a:t>
            </a:r>
            <a:endParaRPr lang="sv-SE" dirty="0"/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501" y="1484313"/>
            <a:ext cx="3768143" cy="376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xmlns="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Reflektion: Stå upp för Scouternas värderingar</a:t>
            </a:r>
            <a:endParaRPr lang="sv-SE" alt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>
          <a:xfrm>
            <a:off x="432000" y="2052000"/>
            <a:ext cx="3803115" cy="3600000"/>
          </a:xfrm>
        </p:spPr>
        <p:txBody>
          <a:bodyPr/>
          <a:lstStyle/>
          <a:p>
            <a:pPr marL="0" indent="0">
              <a:buNone/>
            </a:pPr>
            <a:endParaRPr lang="sv-SE" sz="1800" dirty="0" smtClean="0">
              <a:latin typeface="+mj-lt"/>
            </a:endParaRP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Tänk </a:t>
            </a:r>
            <a:r>
              <a:rPr lang="sv-SE" sz="1800" dirty="0">
                <a:latin typeface="+mj-lt"/>
              </a:rPr>
              <a:t>på ett tillfälle när ni eller någon i er närhet har stått upp för värderingarna i </a:t>
            </a:r>
            <a:r>
              <a:rPr lang="sv-SE" sz="1800" dirty="0" smtClean="0">
                <a:latin typeface="+mj-lt"/>
              </a:rPr>
              <a:t>scoutlagen! </a:t>
            </a: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Hojtat </a:t>
            </a:r>
            <a:r>
              <a:rPr lang="sv-SE" sz="1800" dirty="0">
                <a:latin typeface="+mj-lt"/>
              </a:rPr>
              <a:t>till, tänkt efter, </a:t>
            </a:r>
            <a:r>
              <a:rPr lang="sv-SE" sz="1800" dirty="0" smtClean="0">
                <a:latin typeface="+mj-lt"/>
              </a:rPr>
              <a:t>eller genom handling…</a:t>
            </a:r>
            <a:endParaRPr lang="sv-SE" sz="1800" dirty="0">
              <a:latin typeface="+mj-lt"/>
            </a:endParaRPr>
          </a:p>
          <a:p>
            <a:pPr marL="0" indent="0">
              <a:buNone/>
            </a:pPr>
            <a:r>
              <a:rPr lang="sv-SE" sz="1800" dirty="0" smtClean="0">
                <a:latin typeface="+mj-lt"/>
              </a:rPr>
              <a:t>Scouternas värderingar – i praktiken! 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62" y="3681958"/>
            <a:ext cx="2601139" cy="1929877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31" y="1714315"/>
            <a:ext cx="2444477" cy="244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cess 1"/>
          <p:cNvSpPr/>
          <p:nvPr/>
        </p:nvSpPr>
        <p:spPr bwMode="auto">
          <a:xfrm>
            <a:off x="2040468" y="213955"/>
            <a:ext cx="5417477" cy="708829"/>
          </a:xfrm>
          <a:prstGeom prst="flowChartProcess">
            <a:avLst/>
          </a:prstGeom>
          <a:blipFill dpi="0" rotWithShape="0">
            <a:blip r:embed="rId3">
              <a:lum bright="70000" contrast="-70000"/>
            </a:blip>
            <a:srcRect/>
            <a:tile tx="0" ty="0" sx="100000" sy="100000" flip="none" algn="tl"/>
          </a:blipFill>
          <a:ln w="76200" cap="flat" cmpd="sng" algn="ctr">
            <a:solidFill>
              <a:srgbClr val="0036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1687" dirty="0">
                <a:solidFill>
                  <a:srgbClr val="000000"/>
                </a:solidFill>
                <a:latin typeface="+mj-lt"/>
                <a:sym typeface="Gill Sans" charset="0"/>
              </a:rPr>
              <a:t>Vision: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2531" dirty="0">
                <a:solidFill>
                  <a:srgbClr val="000000"/>
                </a:solidFill>
                <a:latin typeface="+mj-lt"/>
                <a:sym typeface="Gill Sans" charset="0"/>
              </a:rPr>
              <a:t>Unga som gör världen bättre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sv-SE" sz="2953" dirty="0">
              <a:solidFill>
                <a:srgbClr val="000000"/>
              </a:solidFill>
              <a:latin typeface="Scouterna DIN"/>
              <a:sym typeface="Gill Sans" charset="0"/>
            </a:endParaRPr>
          </a:p>
        </p:txBody>
      </p:sp>
      <p:sp>
        <p:nvSpPr>
          <p:cNvPr id="27" name="Process 2"/>
          <p:cNvSpPr/>
          <p:nvPr/>
        </p:nvSpPr>
        <p:spPr bwMode="auto">
          <a:xfrm>
            <a:off x="1053171" y="2872063"/>
            <a:ext cx="7341441" cy="1518919"/>
          </a:xfrm>
          <a:prstGeom prst="flowChartProcess">
            <a:avLst/>
          </a:prstGeom>
          <a:blipFill dpi="0" rotWithShape="0">
            <a:blip r:embed="rId3">
              <a:biLevel thresh="25000"/>
            </a:blip>
            <a:srcRect/>
            <a:tile tx="0" ty="0" sx="100000" sy="100000" flip="none" algn="tl"/>
          </a:blipFill>
          <a:ln w="76200" cap="flat" cmpd="sng" algn="ctr">
            <a:solidFill>
              <a:srgbClr val="41A62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1687" dirty="0">
                <a:solidFill>
                  <a:srgbClr val="000000"/>
                </a:solidFill>
                <a:latin typeface="+mj-lt"/>
                <a:sym typeface="Gill Sans" charset="0"/>
              </a:rPr>
              <a:t>Strategi med 3 områden: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2531" dirty="0">
                <a:solidFill>
                  <a:srgbClr val="000000"/>
                </a:solidFill>
                <a:latin typeface="+mj-lt"/>
                <a:sym typeface="Gill Sans" charset="0"/>
              </a:rPr>
              <a:t>Scouterna utvecklas till förebilder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2531" dirty="0">
                <a:solidFill>
                  <a:srgbClr val="000000"/>
                </a:solidFill>
                <a:latin typeface="+mj-lt"/>
                <a:sym typeface="Gill Sans" charset="0"/>
              </a:rPr>
              <a:t>Vi överträffar scouternas förväntningar i varje möte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2531" dirty="0">
                <a:solidFill>
                  <a:srgbClr val="000000"/>
                </a:solidFill>
                <a:latin typeface="+mj-lt"/>
                <a:sym typeface="Gill Sans" charset="0"/>
              </a:rPr>
              <a:t>Fler ska få uppleva scouting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sv-SE" sz="2953" dirty="0">
              <a:solidFill>
                <a:srgbClr val="000000"/>
              </a:solidFill>
              <a:latin typeface="Scouterna DIN"/>
              <a:sym typeface="Gill Sans" charset="0"/>
            </a:endParaRPr>
          </a:p>
        </p:txBody>
      </p:sp>
      <p:sp>
        <p:nvSpPr>
          <p:cNvPr id="41" name="Rektangel 40"/>
          <p:cNvSpPr/>
          <p:nvPr/>
        </p:nvSpPr>
        <p:spPr bwMode="auto">
          <a:xfrm>
            <a:off x="622811" y="4644135"/>
            <a:ext cx="1974594" cy="1063243"/>
          </a:xfrm>
          <a:prstGeom prst="rect">
            <a:avLst/>
          </a:prstGeom>
          <a:blipFill dpi="0" rotWithShape="0">
            <a:blip r:embed="rId3">
              <a:biLevel thresh="25000"/>
            </a:blip>
            <a:srcRect/>
            <a:tile tx="0" ty="0" sx="100000" sy="100000" flip="none" algn="tl"/>
          </a:blipFill>
          <a:ln w="76200" cap="flat" cmpd="sng" algn="ctr">
            <a:solidFill>
              <a:srgbClr val="E95F1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1200" dirty="0" smtClean="0">
                <a:solidFill>
                  <a:srgbClr val="000000"/>
                </a:solidFill>
                <a:latin typeface="+mn-lt"/>
                <a:sym typeface="Gill Sans" charset="0"/>
              </a:rPr>
              <a:t>Exempel på verktyg: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1687" dirty="0" smtClean="0">
                <a:solidFill>
                  <a:srgbClr val="000000"/>
                </a:solidFill>
                <a:latin typeface="+mn-lt"/>
                <a:sym typeface="Gill Sans" charset="0"/>
              </a:rPr>
              <a:t>Vår scoutverksamhet - Scouternas program i praktiken!</a:t>
            </a:r>
            <a:endParaRPr lang="sv-SE" sz="2531" dirty="0">
              <a:solidFill>
                <a:srgbClr val="000000"/>
              </a:solidFill>
              <a:latin typeface="+mn-lt"/>
              <a:sym typeface="Gill Sans" charset="0"/>
            </a:endParaRPr>
          </a:p>
        </p:txBody>
      </p:sp>
      <p:sp>
        <p:nvSpPr>
          <p:cNvPr id="42" name="Rektangel 41"/>
          <p:cNvSpPr/>
          <p:nvPr/>
        </p:nvSpPr>
        <p:spPr bwMode="auto">
          <a:xfrm>
            <a:off x="2749298" y="4644135"/>
            <a:ext cx="1974594" cy="1063243"/>
          </a:xfrm>
          <a:prstGeom prst="rect">
            <a:avLst/>
          </a:prstGeom>
          <a:blipFill dpi="0" rotWithShape="0">
            <a:blip r:embed="rId3">
              <a:biLevel thresh="25000"/>
            </a:blip>
            <a:srcRect/>
            <a:tile tx="0" ty="0" sx="100000" sy="100000" flip="none" algn="tl"/>
          </a:blipFill>
          <a:ln w="76200" cap="flat" cmpd="sng" algn="ctr">
            <a:solidFill>
              <a:srgbClr val="E95F1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/>
            <a:r>
              <a:rPr lang="sv-SE" sz="1200" dirty="0">
                <a:solidFill>
                  <a:srgbClr val="000000"/>
                </a:solidFill>
                <a:sym typeface="Gill Sans" charset="0"/>
              </a:rPr>
              <a:t>Exempel på verktyg:</a:t>
            </a:r>
          </a:p>
          <a:p>
            <a:pPr algn="ctr" defTabSz="642915"/>
            <a:r>
              <a:rPr lang="sv-SE" sz="1687" dirty="0" smtClean="0">
                <a:solidFill>
                  <a:srgbClr val="000000"/>
                </a:solidFill>
                <a:sym typeface="Gill Sans" charset="0"/>
              </a:rPr>
              <a:t>Äventyr, läger, utmaningar och upplevelser.</a:t>
            </a:r>
            <a:endParaRPr lang="sv-SE" sz="2531" dirty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3" name="Rektangel 42"/>
          <p:cNvSpPr/>
          <p:nvPr/>
        </p:nvSpPr>
        <p:spPr bwMode="auto">
          <a:xfrm>
            <a:off x="4825153" y="4644135"/>
            <a:ext cx="1974594" cy="1063243"/>
          </a:xfrm>
          <a:prstGeom prst="rect">
            <a:avLst/>
          </a:prstGeom>
          <a:blipFill dpi="0" rotWithShape="0">
            <a:blip r:embed="rId3">
              <a:biLevel thresh="25000"/>
            </a:blip>
            <a:srcRect/>
            <a:tile tx="0" ty="0" sx="100000" sy="100000" flip="none" algn="tl"/>
          </a:blipFill>
          <a:ln w="76200" cap="flat" cmpd="sng" algn="ctr">
            <a:solidFill>
              <a:srgbClr val="E95F1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/>
            <a:r>
              <a:rPr lang="sv-SE" sz="1200" dirty="0">
                <a:solidFill>
                  <a:srgbClr val="000000"/>
                </a:solidFill>
                <a:sym typeface="Gill Sans" charset="0"/>
              </a:rPr>
              <a:t>Exempel på verktyg:</a:t>
            </a:r>
          </a:p>
          <a:p>
            <a:pPr algn="ctr" defTabSz="642915"/>
            <a:r>
              <a:rPr lang="sv-SE" sz="1687" dirty="0" smtClean="0">
                <a:solidFill>
                  <a:srgbClr val="000000"/>
                </a:solidFill>
                <a:sym typeface="Gill Sans" charset="0"/>
              </a:rPr>
              <a:t>Ledarutbildningar på Scouternas folkhögskola</a:t>
            </a:r>
            <a:endParaRPr lang="sv-SE" sz="2531" dirty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4" name="Rektangel 43"/>
          <p:cNvSpPr/>
          <p:nvPr/>
        </p:nvSpPr>
        <p:spPr bwMode="auto">
          <a:xfrm>
            <a:off x="6901009" y="4644135"/>
            <a:ext cx="1974594" cy="1063243"/>
          </a:xfrm>
          <a:prstGeom prst="rect">
            <a:avLst/>
          </a:prstGeom>
          <a:blipFill dpi="0" rotWithShape="0">
            <a:blip r:embed="rId3">
              <a:biLevel thresh="25000"/>
            </a:blip>
            <a:srcRect/>
            <a:tile tx="0" ty="0" sx="100000" sy="100000" flip="none" algn="tl"/>
          </a:blipFill>
          <a:ln w="76200" cap="flat" cmpd="sng" algn="ctr">
            <a:solidFill>
              <a:srgbClr val="E95F1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/>
            <a:r>
              <a:rPr lang="sv-SE" sz="1200" dirty="0">
                <a:solidFill>
                  <a:srgbClr val="000000"/>
                </a:solidFill>
                <a:sym typeface="Gill Sans" charset="0"/>
              </a:rPr>
              <a:t>Exempel på verktyg:</a:t>
            </a:r>
          </a:p>
          <a:p>
            <a:pPr algn="ctr" defTabSz="642915"/>
            <a:r>
              <a:rPr lang="sv-SE" sz="1687" dirty="0" smtClean="0">
                <a:solidFill>
                  <a:srgbClr val="000000"/>
                </a:solidFill>
                <a:sym typeface="Gill Sans" charset="0"/>
              </a:rPr>
              <a:t>Vi vill bli fler scouter och bjuder in nya målgrupper</a:t>
            </a:r>
            <a:endParaRPr lang="sv-SE" sz="2531" dirty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45" name="Process 8"/>
          <p:cNvSpPr/>
          <p:nvPr/>
        </p:nvSpPr>
        <p:spPr bwMode="auto">
          <a:xfrm>
            <a:off x="622811" y="6047315"/>
            <a:ext cx="8252792" cy="556937"/>
          </a:xfrm>
          <a:prstGeom prst="flowChartProcess">
            <a:avLst/>
          </a:prstGeom>
          <a:blipFill dpi="0" rotWithShape="0">
            <a:blip r:embed="rId3">
              <a:biLevel thresh="25000"/>
            </a:blip>
            <a:srcRect/>
            <a:tile tx="0" ty="0" sx="100000" sy="100000" flip="none" algn="tl"/>
          </a:blipFill>
          <a:ln w="76200" cap="flat" cmpd="sng" algn="ctr">
            <a:solidFill>
              <a:srgbClr val="E1E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sv-SE" sz="2200" dirty="0" smtClean="0">
                <a:solidFill>
                  <a:srgbClr val="000000"/>
                </a:solidFill>
                <a:latin typeface="+mj-lt"/>
                <a:sym typeface="Gill Sans" charset="0"/>
              </a:rPr>
              <a:t>Våra värderingar</a:t>
            </a:r>
            <a:r>
              <a:rPr lang="sv-SE" sz="2200" dirty="0">
                <a:solidFill>
                  <a:srgbClr val="000000"/>
                </a:solidFill>
                <a:latin typeface="+mj-lt"/>
                <a:sym typeface="Gill Sans" charset="0"/>
              </a:rPr>
              <a:t> </a:t>
            </a:r>
            <a:r>
              <a:rPr lang="sv-SE" sz="2200" dirty="0" smtClean="0">
                <a:solidFill>
                  <a:srgbClr val="000000"/>
                </a:solidFill>
                <a:latin typeface="+mj-lt"/>
                <a:sym typeface="Gill Sans" charset="0"/>
              </a:rPr>
              <a:t>– Scoutlagen och löftet – genomsyrar allt vi gör</a:t>
            </a:r>
            <a:endParaRPr lang="sv-SE" sz="2200" dirty="0">
              <a:solidFill>
                <a:srgbClr val="000000"/>
              </a:solidFill>
              <a:latin typeface="+mj-lt"/>
              <a:sym typeface="Gill Sans" charset="0"/>
            </a:endParaRPr>
          </a:p>
        </p:txBody>
      </p:sp>
      <p:sp>
        <p:nvSpPr>
          <p:cNvPr id="11" name="Process 2"/>
          <p:cNvSpPr/>
          <p:nvPr/>
        </p:nvSpPr>
        <p:spPr bwMode="auto">
          <a:xfrm>
            <a:off x="1053170" y="1137964"/>
            <a:ext cx="7341441" cy="1571369"/>
          </a:xfrm>
          <a:prstGeom prst="flowChartProcess">
            <a:avLst/>
          </a:prstGeom>
          <a:blipFill dpi="0" rotWithShape="0">
            <a:blip r:embed="rId3">
              <a:biLevel thresh="25000"/>
            </a:blip>
            <a:srcRect/>
            <a:tile tx="0" ty="0" sx="100000" sy="100000" flip="none" algn="tl"/>
          </a:blipFill>
          <a:ln w="76200" cap="flat" cmpd="sng" algn="ctr">
            <a:solidFill>
              <a:srgbClr val="DA005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r>
              <a:rPr lang="sv-SE" dirty="0" smtClean="0">
                <a:latin typeface="+mj-lt"/>
              </a:rPr>
              <a:t>Vårt uppdrag: </a:t>
            </a:r>
          </a:p>
          <a:p>
            <a:r>
              <a:rPr lang="sv-SE" sz="1600" dirty="0" smtClean="0"/>
              <a:t>Scouterna </a:t>
            </a:r>
            <a:r>
              <a:rPr lang="sv-SE" sz="1600" dirty="0"/>
              <a:t>ger barn och unga från alla delar av samhället möjlighet att utvecklas till sin fulla potential, i en trygg miljö där alla får vara sig </a:t>
            </a:r>
            <a:r>
              <a:rPr lang="sv-SE" sz="1600" dirty="0" smtClean="0"/>
              <a:t>själva. Vi </a:t>
            </a:r>
            <a:r>
              <a:rPr lang="sv-SE" sz="1600" dirty="0"/>
              <a:t>gör det med friluftsliv och den övriga scoutmetoden som pedagogisk grund och lever enligt de värderingar som uttrycks i scoutlag och </a:t>
            </a:r>
            <a:r>
              <a:rPr lang="sv-SE" sz="1600" dirty="0" smtClean="0"/>
              <a:t>scoutlöfte. Vi </a:t>
            </a:r>
            <a:r>
              <a:rPr lang="sv-SE" sz="1600" dirty="0"/>
              <a:t>lovar äventyr, spänning, gemenskap och Sveriges bästa ledare.</a:t>
            </a:r>
          </a:p>
          <a:p>
            <a:r>
              <a:rPr lang="sv-SE" sz="1600" dirty="0"/>
              <a:t>Vi förändrar världen till det bättre - både lokalt och globalt. 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sv-SE" sz="2953" dirty="0">
              <a:solidFill>
                <a:srgbClr val="000000"/>
              </a:solidFill>
              <a:latin typeface="Scouterna DIN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43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ubrik 1">
            <a:extLst>
              <a:ext uri="{FF2B5EF4-FFF2-40B4-BE49-F238E27FC236}">
                <a16:creationId xmlns:a16="http://schemas.microsoft.com/office/drawing/2014/main" xmlns="" id="{DB4DA8DB-66D1-5E46-9048-77EC25E340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14" y="-438408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Idag har vi tillsammans skapat kunskap om:</a:t>
            </a:r>
            <a:endParaRPr lang="sv-SE" alt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E6219D8A-0AAE-2B47-92D2-6192D8217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30" y="874038"/>
            <a:ext cx="8071968" cy="3598862"/>
          </a:xfrm>
        </p:spPr>
        <p:txBody>
          <a:bodyPr/>
          <a:lstStyle/>
          <a:p>
            <a:pPr lvl="0"/>
            <a:r>
              <a:rPr lang="sv-SE" sz="1800" dirty="0" smtClean="0"/>
              <a:t>Scouternas 5 åldersgrupper – Spårare, Upptäckare, Äventyrare, Utmanare, Rover </a:t>
            </a:r>
            <a:r>
              <a:rPr lang="sv-SE" sz="1800" dirty="0"/>
              <a:t>V</a:t>
            </a:r>
            <a:r>
              <a:rPr lang="sv-SE" sz="1800" dirty="0" smtClean="0"/>
              <a:t>ad som kännetecknar dem och deras symbolik.</a:t>
            </a:r>
          </a:p>
          <a:p>
            <a:pPr lvl="0"/>
            <a:r>
              <a:rPr lang="sv-SE" sz="1800" dirty="0" smtClean="0"/>
              <a:t>VARFÖR + HUR = VAD är formeln som Scouternas program bygger på.</a:t>
            </a:r>
          </a:p>
          <a:p>
            <a:pPr lvl="0"/>
            <a:r>
              <a:rPr lang="sv-SE" sz="1800" dirty="0" smtClean="0"/>
              <a:t>HUR=Scoutmetoden i 7 delar är vår pedagogik som gör scouting till just scouting.</a:t>
            </a:r>
          </a:p>
          <a:p>
            <a:pPr lvl="0"/>
            <a:r>
              <a:rPr lang="sv-SE" sz="1800" dirty="0" smtClean="0"/>
              <a:t>14 </a:t>
            </a:r>
            <a:r>
              <a:rPr lang="sv-SE" sz="1800" dirty="0" err="1"/>
              <a:t>m</a:t>
            </a:r>
            <a:r>
              <a:rPr lang="sv-SE" sz="1800" dirty="0" err="1" smtClean="0"/>
              <a:t>ålspåren</a:t>
            </a:r>
            <a:r>
              <a:rPr lang="sv-SE" sz="1800" dirty="0" smtClean="0"/>
              <a:t> är scoutledarnas verktyg att jobba med barn och ungas personliga utveckling = Vårt VARFÖR.</a:t>
            </a:r>
          </a:p>
          <a:p>
            <a:pPr lvl="0"/>
            <a:r>
              <a:rPr lang="sv-SE" sz="1800" dirty="0" smtClean="0"/>
              <a:t>Upplägg för ett scoutmöte: Ceremoni, lek, programpass, reflektion, ceremoni</a:t>
            </a:r>
          </a:p>
          <a:p>
            <a:pPr lvl="0"/>
            <a:r>
              <a:rPr lang="sv-SE" sz="1800" dirty="0" smtClean="0"/>
              <a:t>Allt vi gör på Scouterna är program – vårt VAD. Programmaterial för att skapa verksamhet är samlat på Leda scouting-sidorna. </a:t>
            </a:r>
          </a:p>
          <a:p>
            <a:pPr lvl="0"/>
            <a:r>
              <a:rPr lang="sv-SE" sz="1800" dirty="0" smtClean="0"/>
              <a:t>Ledarskapet i Scouterna bygger på två viktiga grundtankar som hör ihop:</a:t>
            </a:r>
          </a:p>
          <a:p>
            <a:pPr lvl="1"/>
            <a:r>
              <a:rPr lang="sv-SE" sz="1800" dirty="0"/>
              <a:t>Det lyssnande och stödjande ledarskapet </a:t>
            </a:r>
          </a:p>
          <a:p>
            <a:pPr lvl="1"/>
            <a:r>
              <a:rPr lang="sv-SE" sz="1800" dirty="0"/>
              <a:t>Det värdebaserade </a:t>
            </a:r>
            <a:r>
              <a:rPr lang="sv-SE" sz="1800" dirty="0" smtClean="0"/>
              <a:t>ledarskapet</a:t>
            </a:r>
            <a:endParaRPr lang="sv-SE" sz="2400" dirty="0" smtClean="0"/>
          </a:p>
          <a:p>
            <a:pPr lvl="0"/>
            <a:r>
              <a:rPr lang="sv-SE" sz="1800" dirty="0" smtClean="0"/>
              <a:t>Scoutlagen uttrycker vår värdegrund</a:t>
            </a:r>
          </a:p>
          <a:p>
            <a:pPr lvl="0"/>
            <a:r>
              <a:rPr lang="sv-SE" sz="1800" dirty="0" smtClean="0"/>
              <a:t>Scouternas vision är: Unga som gör världen bättre.</a:t>
            </a:r>
          </a:p>
        </p:txBody>
      </p:sp>
    </p:spTree>
    <p:extLst>
      <p:ext uri="{BB962C8B-B14F-4D97-AF65-F5344CB8AC3E}">
        <p14:creationId xmlns:p14="http://schemas.microsoft.com/office/powerpoint/2010/main" val="258391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Kursen syftar till att: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="" xmlns:a16="http://schemas.microsoft.com/office/drawing/2014/main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31799" y="2052638"/>
            <a:ext cx="5608053" cy="3598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/>
              <a:t>Ge </a:t>
            </a:r>
            <a:r>
              <a:rPr lang="en-US" sz="2000" dirty="0" err="1" smtClean="0"/>
              <a:t>förståelse</a:t>
            </a:r>
            <a:r>
              <a:rPr lang="en-US" sz="2000" dirty="0" smtClean="0"/>
              <a:t> </a:t>
            </a:r>
            <a:r>
              <a:rPr lang="en-US" sz="2000" dirty="0"/>
              <a:t>för </a:t>
            </a:r>
            <a:r>
              <a:rPr lang="en-US" sz="2000" dirty="0" err="1"/>
              <a:t>vad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gör</a:t>
            </a:r>
            <a:r>
              <a:rPr lang="en-US" sz="2000" dirty="0"/>
              <a:t> scouting till scouting</a:t>
            </a:r>
          </a:p>
          <a:p>
            <a:r>
              <a:rPr lang="en-US" sz="2000" dirty="0" smtClean="0"/>
              <a:t>Ge </a:t>
            </a:r>
            <a:r>
              <a:rPr lang="en-US" sz="2000" dirty="0" err="1"/>
              <a:t>k</a:t>
            </a:r>
            <a:r>
              <a:rPr lang="en-US" sz="2000" dirty="0" err="1" smtClean="0"/>
              <a:t>unskap</a:t>
            </a:r>
            <a:r>
              <a:rPr lang="en-US" sz="2000" dirty="0" smtClean="0"/>
              <a:t> </a:t>
            </a:r>
            <a:r>
              <a:rPr lang="en-US" sz="2000" dirty="0"/>
              <a:t>om </a:t>
            </a:r>
            <a:r>
              <a:rPr lang="en-US" sz="2000" dirty="0" err="1"/>
              <a:t>hur</a:t>
            </a:r>
            <a:r>
              <a:rPr lang="en-US" sz="2000" dirty="0"/>
              <a:t> du </a:t>
            </a:r>
            <a:r>
              <a:rPr lang="en-US" sz="2000" dirty="0" err="1"/>
              <a:t>planerar</a:t>
            </a:r>
            <a:r>
              <a:rPr lang="en-US" sz="2000" dirty="0"/>
              <a:t> </a:t>
            </a:r>
            <a:r>
              <a:rPr lang="en-US" sz="2000" dirty="0" err="1" smtClean="0"/>
              <a:t>ett</a:t>
            </a:r>
            <a:r>
              <a:rPr lang="en-US" sz="2000" dirty="0" smtClean="0"/>
              <a:t> </a:t>
            </a:r>
            <a:r>
              <a:rPr lang="en-US" sz="2000" dirty="0" err="1" smtClean="0"/>
              <a:t>scoutmöte</a:t>
            </a:r>
            <a:endParaRPr lang="en-US" sz="2000" dirty="0"/>
          </a:p>
          <a:p>
            <a:r>
              <a:rPr lang="en-US" sz="2000" dirty="0" smtClean="0"/>
              <a:t>Ge </a:t>
            </a:r>
            <a:r>
              <a:rPr lang="en-US" sz="2000" dirty="0" err="1"/>
              <a:t>f</a:t>
            </a:r>
            <a:r>
              <a:rPr lang="en-US" sz="2000" dirty="0" err="1" smtClean="0"/>
              <a:t>örståelse</a:t>
            </a:r>
            <a:r>
              <a:rPr lang="en-US" sz="2000" dirty="0" smtClean="0"/>
              <a:t> </a:t>
            </a:r>
            <a:r>
              <a:rPr lang="en-US" sz="2000" dirty="0"/>
              <a:t>för </a:t>
            </a:r>
            <a:r>
              <a:rPr lang="en-US" sz="2000" dirty="0" err="1"/>
              <a:t>vad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ledarskap </a:t>
            </a:r>
            <a:r>
              <a:rPr lang="en-US" sz="2000" dirty="0" err="1"/>
              <a:t>baserat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Scouternas </a:t>
            </a:r>
            <a:r>
              <a:rPr lang="en-US" sz="2000" dirty="0" err="1"/>
              <a:t>värderingar</a:t>
            </a:r>
            <a:r>
              <a:rPr lang="en-US" sz="2000" dirty="0"/>
              <a:t> </a:t>
            </a:r>
            <a:r>
              <a:rPr lang="en-US" sz="2000" dirty="0" err="1"/>
              <a:t>innebär</a:t>
            </a:r>
            <a:r>
              <a:rPr lang="en-US" sz="2000" dirty="0"/>
              <a:t>, och </a:t>
            </a:r>
            <a:r>
              <a:rPr lang="en-US" sz="2000" dirty="0" err="1"/>
              <a:t>hur</a:t>
            </a:r>
            <a:r>
              <a:rPr lang="en-US" sz="2000" dirty="0"/>
              <a:t> </a:t>
            </a:r>
            <a:r>
              <a:rPr lang="en-US" sz="2000" dirty="0" err="1"/>
              <a:t>det</a:t>
            </a:r>
            <a:r>
              <a:rPr lang="en-US" sz="2000" dirty="0"/>
              <a:t> </a:t>
            </a:r>
            <a:r>
              <a:rPr lang="en-US" sz="2000" dirty="0" err="1"/>
              <a:t>ger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</a:t>
            </a:r>
            <a:r>
              <a:rPr lang="en-US" sz="2000" dirty="0" err="1"/>
              <a:t>stödjande</a:t>
            </a:r>
            <a:r>
              <a:rPr lang="en-US" sz="2000" dirty="0"/>
              <a:t> och </a:t>
            </a:r>
            <a:r>
              <a:rPr lang="en-US" sz="2000" dirty="0" err="1"/>
              <a:t>lyssnande</a:t>
            </a:r>
            <a:r>
              <a:rPr lang="en-US" sz="2000" dirty="0"/>
              <a:t> ledarskap</a:t>
            </a:r>
          </a:p>
          <a:p>
            <a:endParaRPr lang="sv-SE" alt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614" y="1335505"/>
            <a:ext cx="2415916" cy="37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799" y="-342496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Lärandemål: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="" xmlns:a16="http://schemas.microsoft.com/office/drawing/2014/main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31799" y="1083633"/>
            <a:ext cx="5608053" cy="3598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err="1" smtClean="0"/>
              <a:t>Kunna</a:t>
            </a:r>
            <a:r>
              <a:rPr lang="en-US" sz="2000" dirty="0" smtClean="0"/>
              <a:t> </a:t>
            </a:r>
            <a:r>
              <a:rPr lang="en-US" sz="2000" dirty="0" err="1" smtClean="0"/>
              <a:t>redogöra</a:t>
            </a:r>
            <a:r>
              <a:rPr lang="en-US" sz="2000" dirty="0" smtClean="0"/>
              <a:t> för Scouternas vision och </a:t>
            </a:r>
            <a:r>
              <a:rPr lang="en-US" sz="2000" dirty="0" err="1" smtClean="0"/>
              <a:t>uppdrag</a:t>
            </a:r>
            <a:endParaRPr lang="en-US" sz="2000" dirty="0" smtClean="0"/>
          </a:p>
          <a:p>
            <a:r>
              <a:rPr lang="en-US" sz="2000" dirty="0" err="1" smtClean="0"/>
              <a:t>Kunna</a:t>
            </a:r>
            <a:r>
              <a:rPr lang="en-US" sz="2000" dirty="0" smtClean="0"/>
              <a:t> </a:t>
            </a:r>
            <a:r>
              <a:rPr lang="en-US" sz="2000" dirty="0" err="1" smtClean="0"/>
              <a:t>redogöra</a:t>
            </a:r>
            <a:r>
              <a:rPr lang="en-US" sz="2000" dirty="0" smtClean="0"/>
              <a:t> för Scouternas </a:t>
            </a:r>
            <a:r>
              <a:rPr lang="en-US" sz="2000" dirty="0" err="1" smtClean="0"/>
              <a:t>värderingar</a:t>
            </a:r>
            <a:endParaRPr lang="sv-SE" dirty="0"/>
          </a:p>
          <a:p>
            <a:r>
              <a:rPr lang="sv-SE" sz="2000" dirty="0" smtClean="0"/>
              <a:t>Kunna återge två konkreta exempel på hur du använder lyssnande och stödjande ledarskap</a:t>
            </a:r>
          </a:p>
          <a:p>
            <a:r>
              <a:rPr lang="sv-SE" sz="2000" dirty="0" smtClean="0"/>
              <a:t>Kunna återge två konkreta exempel på ett ledarskap baserat på Scouternas värderingar</a:t>
            </a:r>
          </a:p>
          <a:p>
            <a:r>
              <a:rPr lang="sv-SE" sz="2000" dirty="0" smtClean="0"/>
              <a:t>Kunna redogöra för syftet med de 14 </a:t>
            </a:r>
            <a:r>
              <a:rPr lang="sv-SE" sz="2000" dirty="0" err="1" smtClean="0"/>
              <a:t>målspåren</a:t>
            </a:r>
            <a:r>
              <a:rPr lang="sv-SE" sz="2000" dirty="0" smtClean="0"/>
              <a:t>.</a:t>
            </a:r>
          </a:p>
          <a:p>
            <a:r>
              <a:rPr lang="sv-SE" sz="2000" dirty="0" smtClean="0"/>
              <a:t>Kunna redogöra för vilket programstöd som finns att tillgå.</a:t>
            </a:r>
          </a:p>
          <a:p>
            <a:r>
              <a:rPr lang="sv-SE" sz="2000" dirty="0" smtClean="0"/>
              <a:t>Kunna beskriva förloppet av instruktion, genomförande, reflektion i en aktivitet</a:t>
            </a:r>
          </a:p>
          <a:p>
            <a:r>
              <a:rPr lang="sv-SE" sz="2000" dirty="0" smtClean="0"/>
              <a:t>Kunna ge exempel på ett scoutmöte som tar med minst två delar av scoutmetoden.</a:t>
            </a:r>
            <a:endParaRPr lang="en-US" sz="20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614" y="1335505"/>
            <a:ext cx="2415916" cy="37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:a16="http://schemas.microsoft.com/office/drawing/2014/main" xmlns="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Utvärdering – hjälp oss bli bättre!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:a16="http://schemas.microsoft.com/office/drawing/2014/main" xmlns="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31800" y="2052638"/>
            <a:ext cx="3600450" cy="3598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endParaRPr lang="sv-SE" sz="1600" dirty="0"/>
          </a:p>
          <a:p>
            <a:r>
              <a:rPr lang="sv-SE" altLang="sv-SE" sz="1600" dirty="0" smtClean="0">
                <a:latin typeface="+mj-lt"/>
              </a:rPr>
              <a:t>Kort pulsmätning </a:t>
            </a:r>
            <a:endParaRPr lang="sv-SE" altLang="sv-SE" sz="1600" dirty="0">
              <a:latin typeface="+mj-lt"/>
            </a:endParaRPr>
          </a:p>
          <a:p>
            <a:r>
              <a:rPr lang="sv-SE" altLang="sv-SE" sz="1600" dirty="0" smtClean="0">
                <a:latin typeface="+mj-lt"/>
              </a:rPr>
              <a:t>Länk </a:t>
            </a:r>
            <a:r>
              <a:rPr lang="sv-SE" altLang="sv-SE" sz="1600" dirty="0" smtClean="0">
                <a:latin typeface="+mj-lt"/>
              </a:rPr>
              <a:t>från folkhögskolan med en längre utvärdering kommer</a:t>
            </a:r>
          </a:p>
          <a:p>
            <a:endParaRPr lang="sv-SE" altLang="sv-SE" dirty="0"/>
          </a:p>
        </p:txBody>
      </p:sp>
      <p:pic>
        <p:nvPicPr>
          <p:cNvPr id="7" name="Platshållare för bild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r="4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66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0" y="2341563"/>
            <a:ext cx="9144000" cy="1123950"/>
          </a:xfrm>
        </p:spPr>
        <p:txBody>
          <a:bodyPr/>
          <a:lstStyle/>
          <a:p>
            <a:pPr algn="ctr"/>
            <a:r>
              <a:rPr lang="sv-SE" dirty="0" smtClean="0"/>
              <a:t>Tack!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221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8"/>
          <a:stretch/>
        </p:blipFill>
        <p:spPr>
          <a:xfrm>
            <a:off x="330497" y="381000"/>
            <a:ext cx="8530759" cy="5806736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5301672" y="1033178"/>
            <a:ext cx="26598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2400" b="1" dirty="0" err="1" smtClean="0">
                <a:solidFill>
                  <a:srgbClr val="003660"/>
                </a:solidFill>
                <a:latin typeface="Franklin Gothic Book" panose="020B0503020102020204" pitchFamily="34" charset="0"/>
              </a:rPr>
              <a:t>Ledarskapsön</a:t>
            </a:r>
            <a:endParaRPr lang="sv-SE" sz="2400" b="1" dirty="0">
              <a:solidFill>
                <a:srgbClr val="003660"/>
              </a:solidFill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1"/>
          <a:stretch/>
        </p:blipFill>
        <p:spPr>
          <a:xfrm>
            <a:off x="347067" y="316801"/>
            <a:ext cx="8532130" cy="5826548"/>
          </a:xfrm>
          <a:prstGeom prst="rect">
            <a:avLst/>
          </a:prstGeom>
        </p:spPr>
      </p:pic>
      <p:pic>
        <p:nvPicPr>
          <p:cNvPr id="7" name="Bildobjekt 6" descr="Bild3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3619500"/>
            <a:ext cx="2157618" cy="5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800" y="360363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Kursen syftar till att: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="" xmlns:a16="http://schemas.microsoft.com/office/drawing/2014/main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31799" y="2052638"/>
            <a:ext cx="5608053" cy="3598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smtClean="0"/>
              <a:t>Ge </a:t>
            </a:r>
            <a:r>
              <a:rPr lang="en-US" sz="2000" dirty="0" err="1" smtClean="0"/>
              <a:t>förståelse</a:t>
            </a:r>
            <a:r>
              <a:rPr lang="en-US" sz="2000" dirty="0" smtClean="0"/>
              <a:t> </a:t>
            </a:r>
            <a:r>
              <a:rPr lang="en-US" sz="2000" dirty="0"/>
              <a:t>för </a:t>
            </a:r>
            <a:r>
              <a:rPr lang="en-US" sz="2000" dirty="0" err="1"/>
              <a:t>vad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gör</a:t>
            </a:r>
            <a:r>
              <a:rPr lang="en-US" sz="2000" dirty="0"/>
              <a:t> scouting till scouting</a:t>
            </a:r>
          </a:p>
          <a:p>
            <a:r>
              <a:rPr lang="en-US" sz="2000" dirty="0" smtClean="0"/>
              <a:t>Ge </a:t>
            </a:r>
            <a:r>
              <a:rPr lang="en-US" sz="2000" dirty="0" err="1"/>
              <a:t>k</a:t>
            </a:r>
            <a:r>
              <a:rPr lang="en-US" sz="2000" dirty="0" err="1" smtClean="0"/>
              <a:t>unskap</a:t>
            </a:r>
            <a:r>
              <a:rPr lang="en-US" sz="2000" dirty="0" smtClean="0"/>
              <a:t> </a:t>
            </a:r>
            <a:r>
              <a:rPr lang="en-US" sz="2000" dirty="0"/>
              <a:t>om </a:t>
            </a:r>
            <a:r>
              <a:rPr lang="en-US" sz="2000" dirty="0" err="1"/>
              <a:t>hur</a:t>
            </a:r>
            <a:r>
              <a:rPr lang="en-US" sz="2000" dirty="0"/>
              <a:t> du </a:t>
            </a:r>
            <a:r>
              <a:rPr lang="en-US" sz="2000" dirty="0" err="1"/>
              <a:t>planerar</a:t>
            </a:r>
            <a:r>
              <a:rPr lang="en-US" sz="2000" dirty="0"/>
              <a:t> </a:t>
            </a:r>
            <a:r>
              <a:rPr lang="en-US" sz="2000" dirty="0" err="1" smtClean="0"/>
              <a:t>ett</a:t>
            </a:r>
            <a:r>
              <a:rPr lang="en-US" sz="2000" dirty="0" smtClean="0"/>
              <a:t> </a:t>
            </a:r>
            <a:r>
              <a:rPr lang="en-US" sz="2000" dirty="0" err="1" smtClean="0"/>
              <a:t>scoutmöte</a:t>
            </a:r>
            <a:endParaRPr lang="en-US" sz="2000" dirty="0"/>
          </a:p>
          <a:p>
            <a:r>
              <a:rPr lang="en-US" sz="2000" dirty="0" smtClean="0"/>
              <a:t>Ge </a:t>
            </a:r>
            <a:r>
              <a:rPr lang="en-US" sz="2000" dirty="0" err="1"/>
              <a:t>f</a:t>
            </a:r>
            <a:r>
              <a:rPr lang="en-US" sz="2000" dirty="0" err="1" smtClean="0"/>
              <a:t>örståelse</a:t>
            </a:r>
            <a:r>
              <a:rPr lang="en-US" sz="2000" dirty="0" smtClean="0"/>
              <a:t> </a:t>
            </a:r>
            <a:r>
              <a:rPr lang="en-US" sz="2000" dirty="0"/>
              <a:t>för </a:t>
            </a:r>
            <a:r>
              <a:rPr lang="en-US" sz="2000" dirty="0" err="1"/>
              <a:t>vad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ledarskap </a:t>
            </a:r>
            <a:r>
              <a:rPr lang="en-US" sz="2000" dirty="0" err="1"/>
              <a:t>baserat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Scouternas </a:t>
            </a:r>
            <a:r>
              <a:rPr lang="en-US" sz="2000" dirty="0" err="1"/>
              <a:t>värderingar</a:t>
            </a:r>
            <a:r>
              <a:rPr lang="en-US" sz="2000" dirty="0"/>
              <a:t> </a:t>
            </a:r>
            <a:r>
              <a:rPr lang="en-US" sz="2000" dirty="0" err="1"/>
              <a:t>innebär</a:t>
            </a:r>
            <a:r>
              <a:rPr lang="en-US" sz="2000" dirty="0"/>
              <a:t>, och </a:t>
            </a:r>
            <a:r>
              <a:rPr lang="en-US" sz="2000" dirty="0" err="1"/>
              <a:t>hur</a:t>
            </a:r>
            <a:r>
              <a:rPr lang="en-US" sz="2000" dirty="0"/>
              <a:t> </a:t>
            </a:r>
            <a:r>
              <a:rPr lang="en-US" sz="2000" dirty="0" err="1"/>
              <a:t>det</a:t>
            </a:r>
            <a:r>
              <a:rPr lang="en-US" sz="2000" dirty="0"/>
              <a:t> </a:t>
            </a:r>
            <a:r>
              <a:rPr lang="en-US" sz="2000" dirty="0" err="1"/>
              <a:t>ger</a:t>
            </a:r>
            <a:r>
              <a:rPr lang="en-US" sz="2000" dirty="0"/>
              <a:t> </a:t>
            </a:r>
            <a:r>
              <a:rPr lang="en-US" sz="2000" dirty="0" err="1"/>
              <a:t>ett</a:t>
            </a:r>
            <a:r>
              <a:rPr lang="en-US" sz="2000" dirty="0"/>
              <a:t> </a:t>
            </a:r>
            <a:r>
              <a:rPr lang="en-US" sz="2000" dirty="0" err="1"/>
              <a:t>stödjande</a:t>
            </a:r>
            <a:r>
              <a:rPr lang="en-US" sz="2000" dirty="0"/>
              <a:t> och </a:t>
            </a:r>
            <a:r>
              <a:rPr lang="en-US" sz="2000" dirty="0" err="1"/>
              <a:t>lyssnande</a:t>
            </a:r>
            <a:r>
              <a:rPr lang="en-US" sz="2000" dirty="0"/>
              <a:t> ledarskap</a:t>
            </a:r>
          </a:p>
          <a:p>
            <a:endParaRPr lang="sv-SE" altLang="sv-SE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614" y="1335505"/>
            <a:ext cx="2415916" cy="37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1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ubrik 1">
            <a:extLst>
              <a:ext uri="{FF2B5EF4-FFF2-40B4-BE49-F238E27FC236}">
                <a16:creationId xmlns="" xmlns:a16="http://schemas.microsoft.com/office/drawing/2014/main" id="{C1A0156B-6CA0-7A41-B42A-0CFAF601C0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799" y="-342496"/>
            <a:ext cx="8280400" cy="1123950"/>
          </a:xfrm>
        </p:spPr>
        <p:txBody>
          <a:bodyPr/>
          <a:lstStyle/>
          <a:p>
            <a:r>
              <a:rPr lang="sv-SE" altLang="sv-SE" dirty="0" smtClean="0"/>
              <a:t>Lärandemål:</a:t>
            </a:r>
            <a:endParaRPr lang="sv-SE" altLang="sv-SE" dirty="0"/>
          </a:p>
        </p:txBody>
      </p:sp>
      <p:sp>
        <p:nvSpPr>
          <p:cNvPr id="9218" name="Platshållare för innehåll 2">
            <a:extLst>
              <a:ext uri="{FF2B5EF4-FFF2-40B4-BE49-F238E27FC236}">
                <a16:creationId xmlns="" xmlns:a16="http://schemas.microsoft.com/office/drawing/2014/main" id="{903B9506-C862-4F49-B242-A6FEA4CFAA0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31799" y="1083633"/>
            <a:ext cx="5608053" cy="3598862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000" dirty="0" err="1" smtClean="0"/>
              <a:t>Kunna</a:t>
            </a:r>
            <a:r>
              <a:rPr lang="en-US" sz="2000" dirty="0" smtClean="0"/>
              <a:t> </a:t>
            </a:r>
            <a:r>
              <a:rPr lang="en-US" sz="2000" dirty="0" err="1" smtClean="0"/>
              <a:t>redogöra</a:t>
            </a:r>
            <a:r>
              <a:rPr lang="en-US" sz="2000" dirty="0" smtClean="0"/>
              <a:t> för Scouternas vision och </a:t>
            </a:r>
            <a:r>
              <a:rPr lang="en-US" sz="2000" dirty="0" err="1" smtClean="0"/>
              <a:t>uppdrag</a:t>
            </a:r>
            <a:endParaRPr lang="en-US" sz="2000" dirty="0" smtClean="0"/>
          </a:p>
          <a:p>
            <a:r>
              <a:rPr lang="en-US" sz="2000" dirty="0" err="1" smtClean="0"/>
              <a:t>Kunna</a:t>
            </a:r>
            <a:r>
              <a:rPr lang="en-US" sz="2000" dirty="0" smtClean="0"/>
              <a:t> </a:t>
            </a:r>
            <a:r>
              <a:rPr lang="en-US" sz="2000" dirty="0" err="1" smtClean="0"/>
              <a:t>redogöra</a:t>
            </a:r>
            <a:r>
              <a:rPr lang="en-US" sz="2000" dirty="0" smtClean="0"/>
              <a:t> för Scouternas </a:t>
            </a:r>
            <a:r>
              <a:rPr lang="en-US" sz="2000" dirty="0" err="1" smtClean="0"/>
              <a:t>värderingar</a:t>
            </a:r>
            <a:endParaRPr lang="sv-SE" dirty="0"/>
          </a:p>
          <a:p>
            <a:r>
              <a:rPr lang="sv-SE" sz="2000" dirty="0" smtClean="0"/>
              <a:t>Kunna återge två konkreta exempel på hur du använder lyssnande och stödjande ledarskap</a:t>
            </a:r>
          </a:p>
          <a:p>
            <a:r>
              <a:rPr lang="sv-SE" sz="2000" dirty="0" smtClean="0"/>
              <a:t>Kunna återge två konkreta exempel på ett ledarskap baserat på Scouternas värderingar</a:t>
            </a:r>
          </a:p>
          <a:p>
            <a:r>
              <a:rPr lang="sv-SE" sz="2000" dirty="0" smtClean="0"/>
              <a:t>Kunna redogöra för syftet med de 14 </a:t>
            </a:r>
            <a:r>
              <a:rPr lang="sv-SE" sz="2000" dirty="0" err="1" smtClean="0"/>
              <a:t>målspåren</a:t>
            </a:r>
            <a:r>
              <a:rPr lang="sv-SE" sz="2000" dirty="0" smtClean="0"/>
              <a:t>.</a:t>
            </a:r>
          </a:p>
          <a:p>
            <a:r>
              <a:rPr lang="sv-SE" sz="2000" dirty="0" smtClean="0"/>
              <a:t>Kunna redogöra för vilket programstöd som finns att tillgå.</a:t>
            </a:r>
          </a:p>
          <a:p>
            <a:r>
              <a:rPr lang="sv-SE" sz="2000" dirty="0" smtClean="0"/>
              <a:t>Kunna beskriva förloppet av instruktion, genomförande, reflektion i en aktivitet</a:t>
            </a:r>
          </a:p>
          <a:p>
            <a:r>
              <a:rPr lang="sv-SE" sz="2000" dirty="0" smtClean="0"/>
              <a:t>Kunna ge exempel på ett scoutmöte som tar med minst två delar av scoutmetoden.</a:t>
            </a:r>
            <a:endParaRPr lang="en-US" sz="20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614" y="1335505"/>
            <a:ext cx="2415916" cy="370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6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outernas folkhögskola">
  <a:themeElements>
    <a:clrScheme name="Scouternas folkhögskola">
      <a:dk1>
        <a:sysClr val="windowText" lastClr="000000"/>
      </a:dk1>
      <a:lt1>
        <a:srgbClr val="FFFFFF"/>
      </a:lt1>
      <a:dk2>
        <a:srgbClr val="A2AD00"/>
      </a:dk2>
      <a:lt2>
        <a:srgbClr val="CFCFCC"/>
      </a:lt2>
      <a:accent1>
        <a:srgbClr val="E81B75"/>
      </a:accent1>
      <a:accent2>
        <a:srgbClr val="000000"/>
      </a:accent2>
      <a:accent3>
        <a:srgbClr val="A2AD00"/>
      </a:accent3>
      <a:accent4>
        <a:srgbClr val="6C6F70"/>
      </a:accent4>
      <a:accent5>
        <a:srgbClr val="CFCFCC"/>
      </a:accent5>
      <a:accent6>
        <a:srgbClr val="7F7F7F"/>
      </a:accent6>
      <a:hlink>
        <a:srgbClr val="000000"/>
      </a:hlink>
      <a:folHlink>
        <a:srgbClr val="000000"/>
      </a:folHlink>
    </a:clrScheme>
    <a:fontScheme name="Scouterna PP">
      <a:majorFont>
        <a:latin typeface="Franklin Gothic Book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xempelpresentation_Scouternas_folkhogskola_ny" id="{ABB65DE9-3F9B-2743-9E7A-D4DDCF04C8BD}" vid="{796D94CF-182A-EB43-B095-5379FB827DB9}"/>
    </a:ext>
  </a:extLst>
</a:theme>
</file>

<file path=ppt/theme/theme2.xml><?xml version="1.0" encoding="utf-8"?>
<a:theme xmlns:a="http://schemas.openxmlformats.org/drawingml/2006/main" name="Endast logoty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empelpresentation_Scouternas_folkhogskola_ny" id="{ABB65DE9-3F9B-2743-9E7A-D4DDCF04C8BD}" vid="{B05FBE30-824E-6841-8991-FC11B8DB5C0C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Scouternas folkhögskola</Template>
  <TotalTime>1308</TotalTime>
  <Words>1529</Words>
  <Application>Microsoft Office PowerPoint</Application>
  <PresentationFormat>Bildspel på skärmen (4:3)</PresentationFormat>
  <Paragraphs>289</Paragraphs>
  <Slides>59</Slides>
  <Notes>30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59</vt:i4>
      </vt:variant>
    </vt:vector>
  </HeadingPairs>
  <TitlesOfParts>
    <vt:vector size="70" baseType="lpstr">
      <vt:lpstr>Arial</vt:lpstr>
      <vt:lpstr>Calibri</vt:lpstr>
      <vt:lpstr>Calibri Light</vt:lpstr>
      <vt:lpstr>Franklin Gothic Book</vt:lpstr>
      <vt:lpstr>Garamond</vt:lpstr>
      <vt:lpstr>Gill Sans</vt:lpstr>
      <vt:lpstr>PFDinTextCompPro-XThin</vt:lpstr>
      <vt:lpstr>Scouterna DIN</vt:lpstr>
      <vt:lpstr>Wingdings</vt:lpstr>
      <vt:lpstr>Scouternas folkhögskola</vt:lpstr>
      <vt:lpstr>Endast logotype</vt:lpstr>
      <vt:lpstr>PowerPoint-presentation</vt:lpstr>
      <vt:lpstr>Leda scouting i korthet – digitalt </vt:lpstr>
      <vt:lpstr>Dagens upplägg </vt:lpstr>
      <vt:lpstr>Ramar för dagens utbildning</vt:lpstr>
      <vt:lpstr>Inledningsceremoni - upprop</vt:lpstr>
      <vt:lpstr>PowerPoint-presentation</vt:lpstr>
      <vt:lpstr>PowerPoint-presentation</vt:lpstr>
      <vt:lpstr>Kursen syftar till att:</vt:lpstr>
      <vt:lpstr>Lärandemål:</vt:lpstr>
      <vt:lpstr>Scouternas åldersgrupper</vt:lpstr>
      <vt:lpstr>Spårarscouter 8-10 år</vt:lpstr>
      <vt:lpstr>Upptäckarscouter 10-12 år</vt:lpstr>
      <vt:lpstr>Äventyrarscouter 12-15 år</vt:lpstr>
      <vt:lpstr>Utmanarscouter 15-19 år</vt:lpstr>
      <vt:lpstr>Roverscouter 19-25 år</vt:lpstr>
      <vt:lpstr>Övning: Vad kännetecknar er åldersgrupp?</vt:lpstr>
      <vt:lpstr>Symboliskt ramverk</vt:lpstr>
      <vt:lpstr>PowerPoint-presentation</vt:lpstr>
      <vt:lpstr>PowerPoint-presentation</vt:lpstr>
      <vt:lpstr>Scoutmetoden, vår pedagogik</vt:lpstr>
      <vt:lpstr>Patrullsystemet</vt:lpstr>
      <vt:lpstr>Learning by doing</vt:lpstr>
      <vt:lpstr>Lokalt och globalt samhällsengagemang</vt:lpstr>
      <vt:lpstr>Lyssnande stödjande ledarskap</vt:lpstr>
      <vt:lpstr>Friluftsliv</vt:lpstr>
      <vt:lpstr>Symboliskt ramverk</vt:lpstr>
      <vt:lpstr>Scoutlag och scoutlöfte</vt:lpstr>
      <vt:lpstr>PowerPoint-presentation</vt:lpstr>
      <vt:lpstr>PowerPoint-presentation</vt:lpstr>
      <vt:lpstr>Övning: Vilken del kan plockas bort?</vt:lpstr>
      <vt:lpstr>Personlig utveckling, mål och målspår</vt:lpstr>
      <vt:lpstr>Personlig utveckling inom fem områden</vt:lpstr>
      <vt:lpstr>14 målspår Scoutledarens verktyg för att få barn och unga att utvecklas till sin fulla potential!</vt:lpstr>
      <vt:lpstr>Målspår per åldersgrupp eller stegring</vt:lpstr>
      <vt:lpstr>Fyra sätt att jobba med målspåren</vt:lpstr>
      <vt:lpstr>PowerPoint-presentation</vt:lpstr>
      <vt:lpstr>Scoutmöte</vt:lpstr>
      <vt:lpstr>Övning: planera scoutmöte utifrån målspår</vt:lpstr>
      <vt:lpstr>Övning: planera scoutmöte utifrån målspår</vt:lpstr>
      <vt:lpstr>Scoutmetoden beskriven per åldersgrupp </vt:lpstr>
      <vt:lpstr>Summan av VARFÖR och HUR = allt vi gör på Scouterna är program!  Material och stöd till ledare för praktisk programplanering.</vt:lpstr>
      <vt:lpstr>Scouternas böcker</vt:lpstr>
      <vt:lpstr>Scouternas märken </vt:lpstr>
      <vt:lpstr>Leda scouting-sidorna Vi kollar in tillsammans!</vt:lpstr>
      <vt:lpstr>Sammanfattning Scouternas program</vt:lpstr>
      <vt:lpstr>Övning: Hur är en scoutledare? </vt:lpstr>
      <vt:lpstr>Det lyssnande och stödjande ledarskapet</vt:lpstr>
      <vt:lpstr>Tips för att se scouterna </vt:lpstr>
      <vt:lpstr>Ledarskap kopplat till Learning by doing</vt:lpstr>
      <vt:lpstr>Det värdebaserade ledarskapet</vt:lpstr>
      <vt:lpstr>PowerPoint-presentation</vt:lpstr>
      <vt:lpstr>Övning: Rangordna scoutlagen</vt:lpstr>
      <vt:lpstr>Reflektion: Stå upp för Scouternas värderingar</vt:lpstr>
      <vt:lpstr>PowerPoint-presentation</vt:lpstr>
      <vt:lpstr>Idag har vi tillsammans skapat kunskap om:</vt:lpstr>
      <vt:lpstr>Kursen syftar till att:</vt:lpstr>
      <vt:lpstr>Lärandemål:</vt:lpstr>
      <vt:lpstr>Utvärdering – hjälp oss bli bättre!</vt:lpstr>
      <vt:lpstr>Tack!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Anna Sandqvist Hagelin</dc:creator>
  <cp:lastModifiedBy>Linnea Hansson</cp:lastModifiedBy>
  <cp:revision>120</cp:revision>
  <dcterms:created xsi:type="dcterms:W3CDTF">2018-10-07T19:52:58Z</dcterms:created>
  <dcterms:modified xsi:type="dcterms:W3CDTF">2020-06-29T15:36:20Z</dcterms:modified>
</cp:coreProperties>
</file>